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1"/>
  </p:notesMasterIdLst>
  <p:sldIdLst>
    <p:sldId id="256" r:id="rId16"/>
    <p:sldId id="257" r:id="rId17"/>
    <p:sldId id="258" r:id="rId18"/>
    <p:sldId id="259" r:id="rId19"/>
    <p:sldId id="260" r:id="rId20"/>
    <p:sldId id="261" r:id="rId24"/>
    <p:sldId id="262" r:id="rId25"/>
    <p:sldId id="263" r:id="rId26"/>
    <p:sldId id="264" r:id="rId27"/>
    <p:sldId id="265" r:id="rId28"/>
    <p:sldId id="266" r:id="rId29"/>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Light" charset="1" panose="00000400000000000000"/>
      <p:regular r:id="rId12"/>
    </p:embeddedFont>
    <p:embeddedFont>
      <p:font typeface="Montserrat Light Bold" charset="1" panose="00000800000000000000"/>
      <p:regular r:id="rId13"/>
    </p:embeddedFont>
    <p:embeddedFont>
      <p:font typeface="Montserrat Light Italics" charset="1" panose="00000400000000000000"/>
      <p:regular r:id="rId14"/>
    </p:embeddedFont>
    <p:embeddedFont>
      <p:font typeface="Montserrat Light Bold Italics" charset="1" panose="000008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notesMasters/notesMaster1.xml" Type="http://schemas.openxmlformats.org/officeDocument/2006/relationships/notesMaster"/><Relationship Id="rId22" Target="theme/theme2.xml" Type="http://schemas.openxmlformats.org/officeDocument/2006/relationships/theme"/><Relationship Id="rId23" Target="notesSlides/notesSlide1.xml" Type="http://schemas.openxmlformats.org/officeDocument/2006/relationships/note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à dire que les 4 critères sont relevants mais peut plus visible sur petal lenght et petal width, du coup on peut se demander si on peut créer in model pour identifier une iris selon ces critères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6.png" Type="http://schemas.openxmlformats.org/officeDocument/2006/relationships/image"/><Relationship Id="rId4"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8F3"/>
        </a:solidFill>
      </p:bgPr>
    </p:bg>
    <p:spTree>
      <p:nvGrpSpPr>
        <p:cNvPr id="1" name=""/>
        <p:cNvGrpSpPr/>
        <p:nvPr/>
      </p:nvGrpSpPr>
      <p:grpSpPr>
        <a:xfrm>
          <a:off x="0" y="0"/>
          <a:ext cx="0" cy="0"/>
          <a:chOff x="0" y="0"/>
          <a:chExt cx="0" cy="0"/>
        </a:xfrm>
      </p:grpSpPr>
      <p:grpSp>
        <p:nvGrpSpPr>
          <p:cNvPr name="Group 2" id="2"/>
          <p:cNvGrpSpPr/>
          <p:nvPr/>
        </p:nvGrpSpPr>
        <p:grpSpPr>
          <a:xfrm rot="0">
            <a:off x="-1084532" y="1028700"/>
            <a:ext cx="12341764" cy="5168378"/>
            <a:chOff x="0" y="0"/>
            <a:chExt cx="16455685" cy="6891170"/>
          </a:xfrm>
        </p:grpSpPr>
        <p:grpSp>
          <p:nvGrpSpPr>
            <p:cNvPr name="Group 3" id="3"/>
            <p:cNvGrpSpPr/>
            <p:nvPr/>
          </p:nvGrpSpPr>
          <p:grpSpPr>
            <a:xfrm rot="0">
              <a:off x="0" y="0"/>
              <a:ext cx="16455685" cy="6891170"/>
              <a:chOff x="0" y="0"/>
              <a:chExt cx="21961474" cy="9196837"/>
            </a:xfrm>
          </p:grpSpPr>
          <p:sp>
            <p:nvSpPr>
              <p:cNvPr name="Freeform 4" id="4"/>
              <p:cNvSpPr/>
              <p:nvPr/>
            </p:nvSpPr>
            <p:spPr>
              <a:xfrm>
                <a:off x="0" y="0"/>
                <a:ext cx="21961473" cy="9196837"/>
              </a:xfrm>
              <a:custGeom>
                <a:avLst/>
                <a:gdLst/>
                <a:ahLst/>
                <a:cxnLst/>
                <a:rect r="r" b="b" t="t" l="l"/>
                <a:pathLst>
                  <a:path h="9196837" w="21961473">
                    <a:moveTo>
                      <a:pt x="0" y="0"/>
                    </a:moveTo>
                    <a:lnTo>
                      <a:pt x="0" y="9196837"/>
                    </a:lnTo>
                    <a:lnTo>
                      <a:pt x="21961473" y="9196837"/>
                    </a:lnTo>
                    <a:lnTo>
                      <a:pt x="21961473" y="0"/>
                    </a:lnTo>
                    <a:lnTo>
                      <a:pt x="0" y="0"/>
                    </a:lnTo>
                    <a:close/>
                    <a:moveTo>
                      <a:pt x="21900513" y="9135876"/>
                    </a:moveTo>
                    <a:lnTo>
                      <a:pt x="59690" y="9135876"/>
                    </a:lnTo>
                    <a:lnTo>
                      <a:pt x="59690" y="59690"/>
                    </a:lnTo>
                    <a:lnTo>
                      <a:pt x="21900513" y="59690"/>
                    </a:lnTo>
                    <a:lnTo>
                      <a:pt x="21900513" y="9135876"/>
                    </a:lnTo>
                    <a:close/>
                  </a:path>
                </a:pathLst>
              </a:custGeom>
              <a:solidFill>
                <a:srgbClr val="90BEAB"/>
              </a:solidFill>
            </p:spPr>
          </p:sp>
        </p:grpSp>
        <p:sp>
          <p:nvSpPr>
            <p:cNvPr name="TextBox 5" id="5"/>
            <p:cNvSpPr txBox="true"/>
            <p:nvPr/>
          </p:nvSpPr>
          <p:spPr>
            <a:xfrm rot="0">
              <a:off x="1760396" y="2030353"/>
              <a:ext cx="12957406" cy="2996712"/>
            </a:xfrm>
            <a:prstGeom prst="rect">
              <a:avLst/>
            </a:prstGeom>
          </p:spPr>
          <p:txBody>
            <a:bodyPr anchor="t" rtlCol="false" tIns="0" lIns="0" bIns="0" rIns="0">
              <a:spAutoFit/>
            </a:bodyPr>
            <a:lstStyle/>
            <a:p>
              <a:pPr algn="just">
                <a:lnSpc>
                  <a:spcPts val="8640"/>
                </a:lnSpc>
              </a:pPr>
              <a:r>
                <a:rPr lang="en-US" sz="8000" spc="560">
                  <a:solidFill>
                    <a:srgbClr val="90BEAB"/>
                  </a:solidFill>
                  <a:latin typeface="Montserrat Classic Bold"/>
                </a:rPr>
                <a:t>IRIS CLASSIFICATION</a:t>
              </a:r>
            </a:p>
          </p:txBody>
        </p:sp>
      </p:grpSp>
      <p:pic>
        <p:nvPicPr>
          <p:cNvPr name="Picture 6" id="6"/>
          <p:cNvPicPr>
            <a:picLocks noChangeAspect="true"/>
          </p:cNvPicPr>
          <p:nvPr/>
        </p:nvPicPr>
        <p:blipFill>
          <a:blip r:embed="rId2"/>
          <a:srcRect l="28620" t="0" r="28620" b="0"/>
          <a:stretch>
            <a:fillRect/>
          </a:stretch>
        </p:blipFill>
        <p:spPr>
          <a:xfrm flipH="false" flipV="false" rot="0">
            <a:off x="10075387" y="1922289"/>
            <a:ext cx="5492062" cy="8541330"/>
          </a:xfrm>
          <a:prstGeom prst="rect">
            <a:avLst/>
          </a:prstGeom>
        </p:spPr>
      </p:pic>
      <p:sp>
        <p:nvSpPr>
          <p:cNvPr name="TextBox 7" id="7"/>
          <p:cNvSpPr txBox="true"/>
          <p:nvPr/>
        </p:nvSpPr>
        <p:spPr>
          <a:xfrm rot="0">
            <a:off x="1028700" y="8734425"/>
            <a:ext cx="8115300" cy="523875"/>
          </a:xfrm>
          <a:prstGeom prst="rect">
            <a:avLst/>
          </a:prstGeom>
        </p:spPr>
        <p:txBody>
          <a:bodyPr anchor="t" rtlCol="false" tIns="0" lIns="0" bIns="0" rIns="0">
            <a:spAutoFit/>
          </a:bodyPr>
          <a:lstStyle/>
          <a:p>
            <a:pPr>
              <a:lnSpc>
                <a:spcPts val="4200"/>
              </a:lnSpc>
            </a:pPr>
            <a:r>
              <a:rPr lang="en-US" sz="3000" spc="330">
                <a:solidFill>
                  <a:srgbClr val="90BEAB"/>
                </a:solidFill>
                <a:latin typeface="Montserrat Classic"/>
              </a:rPr>
              <a:t>ROBIN GILLES-SEIMANDI JULIETTE</a:t>
            </a:r>
          </a:p>
        </p:txBody>
      </p:sp>
      <p:grpSp>
        <p:nvGrpSpPr>
          <p:cNvPr name="Group 8" id="8"/>
          <p:cNvGrpSpPr/>
          <p:nvPr/>
        </p:nvGrpSpPr>
        <p:grpSpPr>
          <a:xfrm rot="0">
            <a:off x="16481987" y="-104863"/>
            <a:ext cx="1806013" cy="10496726"/>
            <a:chOff x="0" y="0"/>
            <a:chExt cx="2408017" cy="13995634"/>
          </a:xfrm>
        </p:grpSpPr>
        <p:sp>
          <p:nvSpPr>
            <p:cNvPr name="AutoShape 9" id="9"/>
            <p:cNvSpPr/>
            <p:nvPr/>
          </p:nvSpPr>
          <p:spPr>
            <a:xfrm rot="0">
              <a:off x="0" y="0"/>
              <a:ext cx="2408017" cy="13995634"/>
            </a:xfrm>
            <a:prstGeom prst="rect">
              <a:avLst/>
            </a:prstGeom>
            <a:solidFill>
              <a:srgbClr val="90BEAB"/>
            </a:solidFill>
          </p:spPr>
        </p:sp>
        <p:sp>
          <p:nvSpPr>
            <p:cNvPr name="TextBox 10" id="10"/>
            <p:cNvSpPr txBox="true"/>
            <p:nvPr/>
          </p:nvSpPr>
          <p:spPr>
            <a:xfrm rot="5400000">
              <a:off x="-4273370" y="6666902"/>
              <a:ext cx="11011907" cy="622723"/>
            </a:xfrm>
            <a:prstGeom prst="rect">
              <a:avLst/>
            </a:prstGeom>
          </p:spPr>
          <p:txBody>
            <a:bodyPr anchor="t" rtlCol="false" tIns="0" lIns="0" bIns="0" rIns="0">
              <a:spAutoFit/>
            </a:bodyPr>
            <a:lstStyle/>
            <a:p>
              <a:pPr algn="r">
                <a:lnSpc>
                  <a:spcPts val="3919"/>
                </a:lnSpc>
              </a:pPr>
              <a:r>
                <a:rPr lang="en-US" sz="2800" spc="196">
                  <a:solidFill>
                    <a:srgbClr val="F8F8F3"/>
                  </a:solidFill>
                  <a:latin typeface="Montserrat Classic"/>
                </a:rPr>
                <a:t>EFREI 2019-2020</a:t>
              </a:r>
            </a:p>
          </p:txBody>
        </p:sp>
      </p:grpSp>
      <p:sp>
        <p:nvSpPr>
          <p:cNvPr name="TextBox 11" id="11"/>
          <p:cNvSpPr txBox="true"/>
          <p:nvPr/>
        </p:nvSpPr>
        <p:spPr>
          <a:xfrm rot="0">
            <a:off x="1028700" y="6559725"/>
            <a:ext cx="8115300" cy="523875"/>
          </a:xfrm>
          <a:prstGeom prst="rect">
            <a:avLst/>
          </a:prstGeom>
        </p:spPr>
        <p:txBody>
          <a:bodyPr anchor="t" rtlCol="false" tIns="0" lIns="0" bIns="0" rIns="0">
            <a:spAutoFit/>
          </a:bodyPr>
          <a:lstStyle/>
          <a:p>
            <a:pPr>
              <a:lnSpc>
                <a:spcPts val="4200"/>
              </a:lnSpc>
            </a:pPr>
            <a:r>
              <a:rPr lang="en-US" sz="3000" spc="330">
                <a:solidFill>
                  <a:srgbClr val="90BEAB"/>
                </a:solidFill>
                <a:latin typeface="Montserrat Classic"/>
              </a:rPr>
              <a:t>APPLIED STATISTICS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90BEAB"/>
        </a:solidFill>
      </p:bgPr>
    </p:bg>
    <p:spTree>
      <p:nvGrpSpPr>
        <p:cNvPr id="1" name=""/>
        <p:cNvGrpSpPr/>
        <p:nvPr/>
      </p:nvGrpSpPr>
      <p:grpSpPr>
        <a:xfrm>
          <a:off x="0" y="0"/>
          <a:ext cx="0" cy="0"/>
          <a:chOff x="0" y="0"/>
          <a:chExt cx="0" cy="0"/>
        </a:xfrm>
      </p:grpSpPr>
      <p:grpSp>
        <p:nvGrpSpPr>
          <p:cNvPr name="Group 2" id="2"/>
          <p:cNvGrpSpPr/>
          <p:nvPr/>
        </p:nvGrpSpPr>
        <p:grpSpPr>
          <a:xfrm rot="0">
            <a:off x="11310516" y="-531840"/>
            <a:ext cx="6977484" cy="3935436"/>
            <a:chOff x="0" y="0"/>
            <a:chExt cx="9303312" cy="5247248"/>
          </a:xfrm>
        </p:grpSpPr>
        <p:grpSp>
          <p:nvGrpSpPr>
            <p:cNvPr name="Group 3" id="3"/>
            <p:cNvGrpSpPr/>
            <p:nvPr/>
          </p:nvGrpSpPr>
          <p:grpSpPr>
            <a:xfrm rot="0">
              <a:off x="0" y="0"/>
              <a:ext cx="9303312" cy="5247248"/>
              <a:chOff x="0" y="0"/>
              <a:chExt cx="16230522" cy="9154330"/>
            </a:xfrm>
          </p:grpSpPr>
          <p:sp>
            <p:nvSpPr>
              <p:cNvPr name="Freeform 4" id="4"/>
              <p:cNvSpPr/>
              <p:nvPr/>
            </p:nvSpPr>
            <p:spPr>
              <a:xfrm>
                <a:off x="0" y="0"/>
                <a:ext cx="16230522" cy="9154330"/>
              </a:xfrm>
              <a:custGeom>
                <a:avLst/>
                <a:gdLst/>
                <a:ahLst/>
                <a:cxnLst/>
                <a:rect r="r" b="b" t="t" l="l"/>
                <a:pathLst>
                  <a:path h="9154330" w="16230522">
                    <a:moveTo>
                      <a:pt x="0" y="0"/>
                    </a:moveTo>
                    <a:lnTo>
                      <a:pt x="0" y="9154330"/>
                    </a:lnTo>
                    <a:lnTo>
                      <a:pt x="16230522" y="9154330"/>
                    </a:lnTo>
                    <a:lnTo>
                      <a:pt x="16230522" y="0"/>
                    </a:lnTo>
                    <a:lnTo>
                      <a:pt x="0" y="0"/>
                    </a:lnTo>
                    <a:close/>
                    <a:moveTo>
                      <a:pt x="16169562" y="9093370"/>
                    </a:moveTo>
                    <a:lnTo>
                      <a:pt x="59690" y="9093370"/>
                    </a:lnTo>
                    <a:lnTo>
                      <a:pt x="59690" y="59690"/>
                    </a:lnTo>
                    <a:lnTo>
                      <a:pt x="16169562" y="59690"/>
                    </a:lnTo>
                    <a:lnTo>
                      <a:pt x="16169562" y="9093370"/>
                    </a:lnTo>
                    <a:close/>
                  </a:path>
                </a:pathLst>
              </a:custGeom>
              <a:solidFill>
                <a:srgbClr val="F8F8F3"/>
              </a:solidFill>
            </p:spPr>
          </p:sp>
        </p:grpSp>
        <p:sp>
          <p:nvSpPr>
            <p:cNvPr name="TextBox 5" id="5"/>
            <p:cNvSpPr txBox="true"/>
            <p:nvPr/>
          </p:nvSpPr>
          <p:spPr>
            <a:xfrm rot="0">
              <a:off x="1038641" y="1281500"/>
              <a:ext cx="6819259" cy="2795015"/>
            </a:xfrm>
            <a:prstGeom prst="rect">
              <a:avLst/>
            </a:prstGeom>
          </p:spPr>
          <p:txBody>
            <a:bodyPr anchor="t" rtlCol="false" tIns="0" lIns="0" bIns="0" rIns="0">
              <a:spAutoFit/>
            </a:bodyPr>
            <a:lstStyle/>
            <a:p>
              <a:pPr>
                <a:lnSpc>
                  <a:spcPts val="8310"/>
                </a:lnSpc>
              </a:pPr>
              <a:r>
                <a:rPr lang="en-US" sz="6595" spc="59">
                  <a:solidFill>
                    <a:srgbClr val="F8F8F3"/>
                  </a:solidFill>
                  <a:latin typeface="Montserrat Classic"/>
                </a:rPr>
                <a:t>Model validation</a:t>
              </a:r>
            </a:p>
          </p:txBody>
        </p:sp>
      </p:grpSp>
      <p:sp>
        <p:nvSpPr>
          <p:cNvPr name="AutoShape 6" id="6"/>
          <p:cNvSpPr/>
          <p:nvPr/>
        </p:nvSpPr>
        <p:spPr>
          <a:xfrm rot="0">
            <a:off x="0" y="-119032"/>
            <a:ext cx="9174171" cy="10525065"/>
          </a:xfrm>
          <a:prstGeom prst="rect">
            <a:avLst/>
          </a:prstGeom>
          <a:solidFill>
            <a:srgbClr val="F8F8F3"/>
          </a:solidFill>
        </p:spPr>
      </p:sp>
      <p:pic>
        <p:nvPicPr>
          <p:cNvPr name="Picture 7" id="7"/>
          <p:cNvPicPr>
            <a:picLocks noChangeAspect="true"/>
          </p:cNvPicPr>
          <p:nvPr/>
        </p:nvPicPr>
        <p:blipFill>
          <a:blip r:embed="rId2"/>
          <a:srcRect l="0" t="0" r="0" b="0"/>
          <a:stretch>
            <a:fillRect/>
          </a:stretch>
        </p:blipFill>
        <p:spPr>
          <a:xfrm flipH="false" flipV="false" rot="0">
            <a:off x="339225" y="1852495"/>
            <a:ext cx="8010792" cy="8229600"/>
          </a:xfrm>
          <a:prstGeom prst="rect">
            <a:avLst/>
          </a:prstGeom>
        </p:spPr>
      </p:pic>
      <p:sp>
        <p:nvSpPr>
          <p:cNvPr name="TextBox 8" id="8"/>
          <p:cNvSpPr txBox="true"/>
          <p:nvPr/>
        </p:nvSpPr>
        <p:spPr>
          <a:xfrm rot="0">
            <a:off x="9636945" y="4476360"/>
            <a:ext cx="8416573" cy="2867570"/>
          </a:xfrm>
          <a:prstGeom prst="rect">
            <a:avLst/>
          </a:prstGeom>
        </p:spPr>
        <p:txBody>
          <a:bodyPr anchor="t" rtlCol="false" tIns="0" lIns="0" bIns="0" rIns="0">
            <a:spAutoFit/>
          </a:bodyPr>
          <a:lstStyle/>
          <a:p>
            <a:pPr>
              <a:lnSpc>
                <a:spcPts val="5705"/>
              </a:lnSpc>
            </a:pPr>
            <a:r>
              <a:rPr lang="en-US" sz="3803" spc="38">
                <a:solidFill>
                  <a:srgbClr val="F8F8F3"/>
                </a:solidFill>
                <a:latin typeface="Montserrat Light"/>
              </a:rPr>
              <a:t>We saw earlier that Petal Width is a relevant criteria so we want to see in which Petal Width interval our unknown  species is </a:t>
            </a:r>
          </a:p>
        </p:txBody>
      </p:sp>
      <p:sp>
        <p:nvSpPr>
          <p:cNvPr name="TextBox 9" id="9"/>
          <p:cNvSpPr txBox="true"/>
          <p:nvPr/>
        </p:nvSpPr>
        <p:spPr>
          <a:xfrm rot="0">
            <a:off x="339225" y="172665"/>
            <a:ext cx="8347678" cy="1246602"/>
          </a:xfrm>
          <a:prstGeom prst="rect">
            <a:avLst/>
          </a:prstGeom>
        </p:spPr>
        <p:txBody>
          <a:bodyPr anchor="t" rtlCol="false" tIns="0" lIns="0" bIns="0" rIns="0">
            <a:spAutoFit/>
          </a:bodyPr>
          <a:lstStyle/>
          <a:p>
            <a:pPr>
              <a:lnSpc>
                <a:spcPts val="4935"/>
              </a:lnSpc>
            </a:pPr>
            <a:r>
              <a:rPr lang="en-US" sz="4112" spc="304">
                <a:solidFill>
                  <a:srgbClr val="90BEAB"/>
                </a:solidFill>
                <a:latin typeface="Montserrat Classic Bold"/>
              </a:rPr>
              <a:t>Histogram of Petal width by species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9736" t="0" r="29736" b="0"/>
          <a:stretch>
            <a:fillRect/>
          </a:stretch>
        </p:blipFill>
        <p:spPr>
          <a:xfrm flipH="false" flipV="false" rot="0">
            <a:off x="11086798" y="-184840"/>
            <a:ext cx="6172502" cy="9443140"/>
          </a:xfrm>
          <a:prstGeom prst="rect">
            <a:avLst/>
          </a:prstGeom>
        </p:spPr>
      </p:pic>
      <p:grpSp>
        <p:nvGrpSpPr>
          <p:cNvPr name="Group 3" id="3"/>
          <p:cNvGrpSpPr/>
          <p:nvPr/>
        </p:nvGrpSpPr>
        <p:grpSpPr>
          <a:xfrm rot="0">
            <a:off x="1028700" y="1028700"/>
            <a:ext cx="10595816" cy="2708258"/>
            <a:chOff x="0" y="0"/>
            <a:chExt cx="14127755" cy="3611011"/>
          </a:xfrm>
        </p:grpSpPr>
        <p:grpSp>
          <p:nvGrpSpPr>
            <p:cNvPr name="Group 4" id="4"/>
            <p:cNvGrpSpPr/>
            <p:nvPr/>
          </p:nvGrpSpPr>
          <p:grpSpPr>
            <a:xfrm rot="0">
              <a:off x="0" y="0"/>
              <a:ext cx="14127755" cy="3611011"/>
              <a:chOff x="0" y="0"/>
              <a:chExt cx="21674522" cy="5539942"/>
            </a:xfrm>
          </p:grpSpPr>
          <p:sp>
            <p:nvSpPr>
              <p:cNvPr name="Freeform 5" id="5"/>
              <p:cNvSpPr/>
              <p:nvPr/>
            </p:nvSpPr>
            <p:spPr>
              <a:xfrm>
                <a:off x="0" y="0"/>
                <a:ext cx="21674522" cy="5539942"/>
              </a:xfrm>
              <a:custGeom>
                <a:avLst/>
                <a:gdLst/>
                <a:ahLst/>
                <a:cxnLst/>
                <a:rect r="r" b="b" t="t" l="l"/>
                <a:pathLst>
                  <a:path h="5539942" w="21674522">
                    <a:moveTo>
                      <a:pt x="0" y="0"/>
                    </a:moveTo>
                    <a:lnTo>
                      <a:pt x="0" y="5539942"/>
                    </a:lnTo>
                    <a:lnTo>
                      <a:pt x="21674522" y="5539942"/>
                    </a:lnTo>
                    <a:lnTo>
                      <a:pt x="21674522" y="0"/>
                    </a:lnTo>
                    <a:lnTo>
                      <a:pt x="0" y="0"/>
                    </a:lnTo>
                    <a:close/>
                    <a:moveTo>
                      <a:pt x="21613561" y="5478981"/>
                    </a:moveTo>
                    <a:lnTo>
                      <a:pt x="59690" y="5478981"/>
                    </a:lnTo>
                    <a:lnTo>
                      <a:pt x="59690" y="59690"/>
                    </a:lnTo>
                    <a:lnTo>
                      <a:pt x="21613561" y="59690"/>
                    </a:lnTo>
                    <a:lnTo>
                      <a:pt x="21613561" y="5478981"/>
                    </a:lnTo>
                    <a:close/>
                  </a:path>
                </a:pathLst>
              </a:custGeom>
              <a:solidFill>
                <a:srgbClr val="90BEAB"/>
              </a:solidFill>
            </p:spPr>
          </p:sp>
        </p:grpSp>
        <p:sp>
          <p:nvSpPr>
            <p:cNvPr name="TextBox 6" id="6"/>
            <p:cNvSpPr txBox="true"/>
            <p:nvPr/>
          </p:nvSpPr>
          <p:spPr>
            <a:xfrm rot="0">
              <a:off x="848725" y="995881"/>
              <a:ext cx="11692041" cy="1571625"/>
            </a:xfrm>
            <a:prstGeom prst="rect">
              <a:avLst/>
            </a:prstGeom>
          </p:spPr>
          <p:txBody>
            <a:bodyPr anchor="t" rtlCol="false" tIns="0" lIns="0" bIns="0" rIns="0">
              <a:spAutoFit/>
            </a:bodyPr>
            <a:lstStyle/>
            <a:p>
              <a:pPr>
                <a:lnSpc>
                  <a:spcPts val="9450"/>
                </a:lnSpc>
              </a:pPr>
              <a:r>
                <a:rPr lang="en-US" sz="7500" spc="67">
                  <a:solidFill>
                    <a:srgbClr val="90BEAB"/>
                  </a:solidFill>
                  <a:latin typeface="Montserrat Classic Bold"/>
                </a:rPr>
                <a:t>conclusion</a:t>
              </a:r>
            </a:p>
          </p:txBody>
        </p:sp>
      </p:grpSp>
      <p:sp>
        <p:nvSpPr>
          <p:cNvPr name="TextBox 7" id="7"/>
          <p:cNvSpPr txBox="true"/>
          <p:nvPr/>
        </p:nvSpPr>
        <p:spPr>
          <a:xfrm rot="0">
            <a:off x="1028700" y="5594005"/>
            <a:ext cx="9165781" cy="542925"/>
          </a:xfrm>
          <a:prstGeom prst="rect">
            <a:avLst/>
          </a:prstGeom>
        </p:spPr>
        <p:txBody>
          <a:bodyPr anchor="t" rtlCol="false" tIns="0" lIns="0" bIns="0" rIns="0">
            <a:spAutoFit/>
          </a:bodyPr>
          <a:lstStyle/>
          <a:p>
            <a:pPr>
              <a:lnSpc>
                <a:spcPts val="4500"/>
              </a:lnSpc>
            </a:pPr>
            <a:r>
              <a:rPr lang="en-US" sz="3000" spc="30">
                <a:solidFill>
                  <a:srgbClr val="90BEAB"/>
                </a:solidFill>
                <a:latin typeface="Montserrat Light"/>
              </a:rPr>
              <a:t>Thank you for your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90BEAB"/>
        </a:solidFill>
      </p:bgPr>
    </p:bg>
    <p:spTree>
      <p:nvGrpSpPr>
        <p:cNvPr id="1" name=""/>
        <p:cNvGrpSpPr/>
        <p:nvPr/>
      </p:nvGrpSpPr>
      <p:grpSpPr>
        <a:xfrm>
          <a:off x="0" y="0"/>
          <a:ext cx="0" cy="0"/>
          <a:chOff x="0" y="0"/>
          <a:chExt cx="0" cy="0"/>
        </a:xfrm>
      </p:grpSpPr>
      <p:sp>
        <p:nvSpPr>
          <p:cNvPr name="AutoShape 2" id="2"/>
          <p:cNvSpPr/>
          <p:nvPr/>
        </p:nvSpPr>
        <p:spPr>
          <a:xfrm rot="0">
            <a:off x="-626920" y="-90693"/>
            <a:ext cx="9599257" cy="10468387"/>
          </a:xfrm>
          <a:prstGeom prst="rect">
            <a:avLst/>
          </a:prstGeom>
          <a:solidFill>
            <a:srgbClr val="F8F8F3"/>
          </a:solidFill>
        </p:spPr>
      </p:sp>
      <p:pic>
        <p:nvPicPr>
          <p:cNvPr name="Picture 3" id="3"/>
          <p:cNvPicPr>
            <a:picLocks noChangeAspect="true"/>
          </p:cNvPicPr>
          <p:nvPr/>
        </p:nvPicPr>
        <p:blipFill>
          <a:blip r:embed="rId2"/>
          <a:srcRect l="13940" t="0" r="13940" b="0"/>
          <a:stretch>
            <a:fillRect/>
          </a:stretch>
        </p:blipFill>
        <p:spPr>
          <a:xfrm flipH="false" flipV="false" rot="0">
            <a:off x="711790" y="1028700"/>
            <a:ext cx="7589154" cy="7011020"/>
          </a:xfrm>
          <a:prstGeom prst="rect">
            <a:avLst/>
          </a:prstGeom>
        </p:spPr>
      </p:pic>
      <p:grpSp>
        <p:nvGrpSpPr>
          <p:cNvPr name="Group 4" id="4"/>
          <p:cNvGrpSpPr/>
          <p:nvPr/>
        </p:nvGrpSpPr>
        <p:grpSpPr>
          <a:xfrm rot="0">
            <a:off x="9999866" y="-341957"/>
            <a:ext cx="7960282" cy="3161683"/>
            <a:chOff x="0" y="0"/>
            <a:chExt cx="10613710" cy="4215578"/>
          </a:xfrm>
        </p:grpSpPr>
        <p:grpSp>
          <p:nvGrpSpPr>
            <p:cNvPr name="Group 5" id="5"/>
            <p:cNvGrpSpPr/>
            <p:nvPr/>
          </p:nvGrpSpPr>
          <p:grpSpPr>
            <a:xfrm rot="0">
              <a:off x="0" y="0"/>
              <a:ext cx="10613710" cy="4215578"/>
              <a:chOff x="0" y="0"/>
              <a:chExt cx="16283343" cy="6467456"/>
            </a:xfrm>
          </p:grpSpPr>
          <p:sp>
            <p:nvSpPr>
              <p:cNvPr name="Freeform 6" id="6"/>
              <p:cNvSpPr/>
              <p:nvPr/>
            </p:nvSpPr>
            <p:spPr>
              <a:xfrm>
                <a:off x="0" y="0"/>
                <a:ext cx="16283344" cy="6467456"/>
              </a:xfrm>
              <a:custGeom>
                <a:avLst/>
                <a:gdLst/>
                <a:ahLst/>
                <a:cxnLst/>
                <a:rect r="r" b="b" t="t" l="l"/>
                <a:pathLst>
                  <a:path h="6467456" w="16283344">
                    <a:moveTo>
                      <a:pt x="0" y="0"/>
                    </a:moveTo>
                    <a:lnTo>
                      <a:pt x="0" y="6467456"/>
                    </a:lnTo>
                    <a:lnTo>
                      <a:pt x="16283344" y="6467456"/>
                    </a:lnTo>
                    <a:lnTo>
                      <a:pt x="16283344" y="0"/>
                    </a:lnTo>
                    <a:lnTo>
                      <a:pt x="0" y="0"/>
                    </a:lnTo>
                    <a:close/>
                    <a:moveTo>
                      <a:pt x="16222383" y="6406496"/>
                    </a:moveTo>
                    <a:lnTo>
                      <a:pt x="59690" y="6406496"/>
                    </a:lnTo>
                    <a:lnTo>
                      <a:pt x="59690" y="59690"/>
                    </a:lnTo>
                    <a:lnTo>
                      <a:pt x="16222383" y="59690"/>
                    </a:lnTo>
                    <a:lnTo>
                      <a:pt x="16222383" y="6406496"/>
                    </a:lnTo>
                    <a:close/>
                  </a:path>
                </a:pathLst>
              </a:custGeom>
              <a:solidFill>
                <a:srgbClr val="F8F8F3"/>
              </a:solidFill>
            </p:spPr>
          </p:sp>
        </p:grpSp>
        <p:sp>
          <p:nvSpPr>
            <p:cNvPr name="TextBox 7" id="7"/>
            <p:cNvSpPr txBox="true"/>
            <p:nvPr/>
          </p:nvSpPr>
          <p:spPr>
            <a:xfrm rot="0">
              <a:off x="792045" y="1411520"/>
              <a:ext cx="8593636" cy="1571625"/>
            </a:xfrm>
            <a:prstGeom prst="rect">
              <a:avLst/>
            </a:prstGeom>
          </p:spPr>
          <p:txBody>
            <a:bodyPr anchor="t" rtlCol="false" tIns="0" lIns="0" bIns="0" rIns="0">
              <a:spAutoFit/>
            </a:bodyPr>
            <a:lstStyle/>
            <a:p>
              <a:pPr algn="just">
                <a:lnSpc>
                  <a:spcPts val="9450"/>
                </a:lnSpc>
              </a:pPr>
              <a:r>
                <a:rPr lang="en-US" sz="7500" spc="67">
                  <a:solidFill>
                    <a:srgbClr val="F8F8F3"/>
                  </a:solidFill>
                  <a:latin typeface="Montserrat Classic Bold"/>
                </a:rPr>
                <a:t>Summary</a:t>
              </a:r>
            </a:p>
          </p:txBody>
        </p:sp>
      </p:grpSp>
      <p:sp>
        <p:nvSpPr>
          <p:cNvPr name="TextBox 8" id="8"/>
          <p:cNvSpPr txBox="true"/>
          <p:nvPr/>
        </p:nvSpPr>
        <p:spPr>
          <a:xfrm rot="0">
            <a:off x="9388906" y="3507004"/>
            <a:ext cx="8571242" cy="5393156"/>
          </a:xfrm>
          <a:prstGeom prst="rect">
            <a:avLst/>
          </a:prstGeom>
        </p:spPr>
        <p:txBody>
          <a:bodyPr anchor="t" rtlCol="false" tIns="0" lIns="0" bIns="0" rIns="0">
            <a:spAutoFit/>
          </a:bodyPr>
          <a:lstStyle/>
          <a:p>
            <a:pPr>
              <a:lnSpc>
                <a:spcPts val="7199"/>
              </a:lnSpc>
            </a:pPr>
            <a:r>
              <a:rPr lang="en-US" sz="4800" spc="48">
                <a:solidFill>
                  <a:srgbClr val="F8F8F3"/>
                </a:solidFill>
                <a:latin typeface="Montserrat Light"/>
              </a:rPr>
              <a:t>I. Dataset presentation</a:t>
            </a:r>
          </a:p>
          <a:p>
            <a:pPr>
              <a:lnSpc>
                <a:spcPts val="7200"/>
              </a:lnSpc>
            </a:pPr>
          </a:p>
          <a:p>
            <a:pPr>
              <a:lnSpc>
                <a:spcPts val="7199"/>
              </a:lnSpc>
            </a:pPr>
            <a:r>
              <a:rPr lang="en-US" sz="4800" spc="48">
                <a:solidFill>
                  <a:srgbClr val="F8F8F3"/>
                </a:solidFill>
                <a:latin typeface="Montserrat Light"/>
              </a:rPr>
              <a:t>II. link between variables</a:t>
            </a:r>
          </a:p>
          <a:p>
            <a:pPr>
              <a:lnSpc>
                <a:spcPts val="7200"/>
              </a:lnSpc>
            </a:pPr>
          </a:p>
          <a:p>
            <a:pPr>
              <a:lnSpc>
                <a:spcPts val="7200"/>
              </a:lnSpc>
            </a:pPr>
            <a:r>
              <a:rPr lang="en-US" sz="4800" spc="48">
                <a:solidFill>
                  <a:srgbClr val="F8F8F3"/>
                </a:solidFill>
                <a:latin typeface="Montserrat Light"/>
              </a:rPr>
              <a:t>III. How to predict iris species</a:t>
            </a:r>
          </a:p>
        </p:txBody>
      </p:sp>
      <p:sp>
        <p:nvSpPr>
          <p:cNvPr name="TextBox 9" id="9"/>
          <p:cNvSpPr txBox="true"/>
          <p:nvPr/>
        </p:nvSpPr>
        <p:spPr>
          <a:xfrm rot="0">
            <a:off x="1345610" y="8852535"/>
            <a:ext cx="6955333" cy="405765"/>
          </a:xfrm>
          <a:prstGeom prst="rect">
            <a:avLst/>
          </a:prstGeom>
        </p:spPr>
        <p:txBody>
          <a:bodyPr anchor="t" rtlCol="false" tIns="0" lIns="0" bIns="0" rIns="0">
            <a:spAutoFit/>
          </a:bodyPr>
          <a:lstStyle/>
          <a:p>
            <a:pPr>
              <a:lnSpc>
                <a:spcPts val="3359"/>
              </a:lnSpc>
            </a:pPr>
            <a:r>
              <a:rPr lang="en-US" sz="2400" spc="192">
                <a:solidFill>
                  <a:srgbClr val="90BEAB"/>
                </a:solidFill>
                <a:latin typeface="Montserrat Classic"/>
              </a:rPr>
              <a:t>Applied statistics project 2019</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8F3"/>
        </a:solidFill>
      </p:bgPr>
    </p:bg>
    <p:spTree>
      <p:nvGrpSpPr>
        <p:cNvPr id="1" name=""/>
        <p:cNvGrpSpPr/>
        <p:nvPr/>
      </p:nvGrpSpPr>
      <p:grpSpPr>
        <a:xfrm>
          <a:off x="0" y="0"/>
          <a:ext cx="0" cy="0"/>
          <a:chOff x="0" y="0"/>
          <a:chExt cx="0" cy="0"/>
        </a:xfrm>
      </p:grpSpPr>
      <p:sp>
        <p:nvSpPr>
          <p:cNvPr name="AutoShape 2" id="2"/>
          <p:cNvSpPr/>
          <p:nvPr/>
        </p:nvSpPr>
        <p:spPr>
          <a:xfrm rot="5400000">
            <a:off x="5840183" y="-1115579"/>
            <a:ext cx="6526854" cy="19045012"/>
          </a:xfrm>
          <a:prstGeom prst="rect">
            <a:avLst/>
          </a:prstGeom>
          <a:solidFill>
            <a:srgbClr val="90BEAB"/>
          </a:solidFill>
        </p:spPr>
      </p:sp>
      <p:sp>
        <p:nvSpPr>
          <p:cNvPr name="TextBox 3" id="3"/>
          <p:cNvSpPr txBox="true"/>
          <p:nvPr/>
        </p:nvSpPr>
        <p:spPr>
          <a:xfrm rot="0">
            <a:off x="613558" y="6139054"/>
            <a:ext cx="14318091" cy="733916"/>
          </a:xfrm>
          <a:prstGeom prst="rect">
            <a:avLst/>
          </a:prstGeom>
        </p:spPr>
        <p:txBody>
          <a:bodyPr anchor="t" rtlCol="false" tIns="0" lIns="0" bIns="0" rIns="0">
            <a:spAutoFit/>
          </a:bodyPr>
          <a:lstStyle/>
          <a:p>
            <a:pPr marL="660933" indent="-330466" lvl="1">
              <a:lnSpc>
                <a:spcPts val="6004"/>
              </a:lnSpc>
              <a:buFont typeface="Arial"/>
              <a:buChar char="•"/>
            </a:pPr>
            <a:r>
              <a:rPr lang="en-US" sz="4003" spc="440">
                <a:solidFill>
                  <a:srgbClr val="F8F8F3"/>
                </a:solidFill>
                <a:latin typeface="Montserrat Classic"/>
              </a:rPr>
              <a:t>TREE SPECIES EQUITABLY DISTRIBUTED</a:t>
            </a:r>
          </a:p>
          <a:p>
            <a:pPr marL="660932" indent="-330466" lvl="1">
              <a:lnSpc>
                <a:spcPts val="6004"/>
              </a:lnSpc>
              <a:buFont typeface="Arial"/>
              <a:buChar char="•"/>
            </a:pPr>
            <a:r>
              <a:rPr lang="en-US" sz="4003" spc="440">
                <a:solidFill>
                  <a:srgbClr val="F8F8F3"/>
                </a:solidFill>
                <a:latin typeface="Montserrat Classic"/>
              </a:rPr>
              <a:t>4 NUMERIC CRITERIA </a:t>
            </a:r>
          </a:p>
        </p:txBody>
      </p:sp>
      <p:pic>
        <p:nvPicPr>
          <p:cNvPr name="Picture 4" id="4"/>
          <p:cNvPicPr>
            <a:picLocks noChangeAspect="true"/>
          </p:cNvPicPr>
          <p:nvPr/>
        </p:nvPicPr>
        <p:blipFill>
          <a:blip r:embed="rId2"/>
          <a:srcRect l="0" t="0" r="0" b="0"/>
          <a:stretch>
            <a:fillRect/>
          </a:stretch>
        </p:blipFill>
        <p:spPr>
          <a:xfrm flipH="false" flipV="false" rot="0">
            <a:off x="1810406" y="1249946"/>
            <a:ext cx="14667189" cy="3328261"/>
          </a:xfrm>
          <a:prstGeom prst="rect">
            <a:avLst/>
          </a:prstGeom>
        </p:spPr>
      </p:pic>
      <p:sp>
        <p:nvSpPr>
          <p:cNvPr name="TextBox 5" id="5"/>
          <p:cNvSpPr txBox="true"/>
          <p:nvPr/>
        </p:nvSpPr>
        <p:spPr>
          <a:xfrm rot="0">
            <a:off x="5668452" y="457200"/>
            <a:ext cx="6870316" cy="571500"/>
          </a:xfrm>
          <a:prstGeom prst="rect">
            <a:avLst/>
          </a:prstGeom>
        </p:spPr>
        <p:txBody>
          <a:bodyPr anchor="t" rtlCol="false" tIns="0" lIns="0" bIns="0" rIns="0">
            <a:spAutoFit/>
          </a:bodyPr>
          <a:lstStyle/>
          <a:p>
            <a:pPr>
              <a:lnSpc>
                <a:spcPts val="4560"/>
              </a:lnSpc>
            </a:pPr>
            <a:r>
              <a:rPr lang="en-US" sz="3800" spc="281">
                <a:solidFill>
                  <a:srgbClr val="90BEAB"/>
                </a:solidFill>
                <a:latin typeface="Montserrat Classic Bold"/>
              </a:rPr>
              <a:t>Iris dataset summary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8F3"/>
        </a:solidFill>
      </p:bgPr>
    </p:bg>
    <p:spTree>
      <p:nvGrpSpPr>
        <p:cNvPr id="1" name=""/>
        <p:cNvGrpSpPr/>
        <p:nvPr/>
      </p:nvGrpSpPr>
      <p:grpSpPr>
        <a:xfrm>
          <a:off x="0" y="0"/>
          <a:ext cx="0" cy="0"/>
          <a:chOff x="0" y="0"/>
          <a:chExt cx="0" cy="0"/>
        </a:xfrm>
      </p:grpSpPr>
      <p:grpSp>
        <p:nvGrpSpPr>
          <p:cNvPr name="Group 2" id="2"/>
          <p:cNvGrpSpPr/>
          <p:nvPr/>
        </p:nvGrpSpPr>
        <p:grpSpPr>
          <a:xfrm rot="0">
            <a:off x="-388173" y="94489"/>
            <a:ext cx="22087326" cy="1868421"/>
            <a:chOff x="0" y="0"/>
            <a:chExt cx="29449768" cy="2491228"/>
          </a:xfrm>
        </p:grpSpPr>
        <p:sp>
          <p:nvSpPr>
            <p:cNvPr name="AutoShape 3" id="3"/>
            <p:cNvSpPr/>
            <p:nvPr/>
          </p:nvSpPr>
          <p:spPr>
            <a:xfrm rot="0">
              <a:off x="0" y="0"/>
              <a:ext cx="29449768" cy="2491228"/>
            </a:xfrm>
            <a:prstGeom prst="rect">
              <a:avLst/>
            </a:prstGeom>
            <a:solidFill>
              <a:srgbClr val="90BEAB">
                <a:alpha val="19607"/>
              </a:srgbClr>
            </a:solidFill>
          </p:spPr>
        </p:sp>
        <p:sp>
          <p:nvSpPr>
            <p:cNvPr name="TextBox 4" id="4"/>
            <p:cNvSpPr txBox="true"/>
            <p:nvPr/>
          </p:nvSpPr>
          <p:spPr>
            <a:xfrm rot="0">
              <a:off x="2152422" y="715643"/>
              <a:ext cx="24205816" cy="1012317"/>
            </a:xfrm>
            <a:prstGeom prst="rect">
              <a:avLst/>
            </a:prstGeom>
          </p:spPr>
          <p:txBody>
            <a:bodyPr anchor="t" rtlCol="false" tIns="0" lIns="0" bIns="0" rIns="0">
              <a:spAutoFit/>
            </a:bodyPr>
            <a:lstStyle/>
            <a:p>
              <a:pPr algn="ctr">
                <a:lnSpc>
                  <a:spcPts val="6288"/>
                </a:lnSpc>
              </a:pPr>
              <a:r>
                <a:rPr lang="en-US" sz="4800" spc="139">
                  <a:solidFill>
                    <a:srgbClr val="90BEAB"/>
                  </a:solidFill>
                  <a:latin typeface="Montserrat Classic"/>
                </a:rPr>
                <a:t>CRITERIA FOR SEPALE</a:t>
              </a:r>
            </a:p>
          </p:txBody>
        </p:sp>
      </p:grpSp>
      <p:sp>
        <p:nvSpPr>
          <p:cNvPr name="AutoShape 5" id="5"/>
          <p:cNvSpPr/>
          <p:nvPr/>
        </p:nvSpPr>
        <p:spPr>
          <a:xfrm rot="0">
            <a:off x="1345889" y="7714055"/>
            <a:ext cx="7275023" cy="2136793"/>
          </a:xfrm>
          <a:prstGeom prst="rect">
            <a:avLst/>
          </a:prstGeom>
          <a:solidFill>
            <a:srgbClr val="90BEAB"/>
          </a:solidFill>
        </p:spPr>
      </p:sp>
      <p:grpSp>
        <p:nvGrpSpPr>
          <p:cNvPr name="Group 6" id="6"/>
          <p:cNvGrpSpPr/>
          <p:nvPr/>
        </p:nvGrpSpPr>
        <p:grpSpPr>
          <a:xfrm rot="0">
            <a:off x="10158881" y="7714055"/>
            <a:ext cx="7100419" cy="2136793"/>
            <a:chOff x="0" y="0"/>
            <a:chExt cx="30604815" cy="9210185"/>
          </a:xfrm>
        </p:grpSpPr>
        <p:sp>
          <p:nvSpPr>
            <p:cNvPr name="Freeform 7" id="7"/>
            <p:cNvSpPr/>
            <p:nvPr/>
          </p:nvSpPr>
          <p:spPr>
            <a:xfrm>
              <a:off x="0" y="0"/>
              <a:ext cx="30604814" cy="9210184"/>
            </a:xfrm>
            <a:custGeom>
              <a:avLst/>
              <a:gdLst/>
              <a:ahLst/>
              <a:cxnLst/>
              <a:rect r="r" b="b" t="t" l="l"/>
              <a:pathLst>
                <a:path h="9210184" w="30604814">
                  <a:moveTo>
                    <a:pt x="0" y="0"/>
                  </a:moveTo>
                  <a:lnTo>
                    <a:pt x="0" y="9210184"/>
                  </a:lnTo>
                  <a:lnTo>
                    <a:pt x="30604814" y="9210184"/>
                  </a:lnTo>
                  <a:lnTo>
                    <a:pt x="30604814" y="0"/>
                  </a:lnTo>
                  <a:lnTo>
                    <a:pt x="0" y="0"/>
                  </a:lnTo>
                  <a:close/>
                  <a:moveTo>
                    <a:pt x="30543853" y="9149224"/>
                  </a:moveTo>
                  <a:lnTo>
                    <a:pt x="59690" y="9149224"/>
                  </a:lnTo>
                  <a:lnTo>
                    <a:pt x="59690" y="59690"/>
                  </a:lnTo>
                  <a:lnTo>
                    <a:pt x="30543853" y="59690"/>
                  </a:lnTo>
                  <a:lnTo>
                    <a:pt x="30543853" y="9149224"/>
                  </a:lnTo>
                  <a:close/>
                </a:path>
              </a:pathLst>
            </a:custGeom>
            <a:solidFill>
              <a:srgbClr val="90BEAB"/>
            </a:solidFill>
          </p:spPr>
        </p:sp>
      </p:grpSp>
      <p:pic>
        <p:nvPicPr>
          <p:cNvPr name="Picture 8" id="8"/>
          <p:cNvPicPr>
            <a:picLocks noChangeAspect="true"/>
          </p:cNvPicPr>
          <p:nvPr/>
        </p:nvPicPr>
        <p:blipFill>
          <a:blip r:embed="rId2"/>
          <a:srcRect l="0" t="0" r="0" b="0"/>
          <a:stretch>
            <a:fillRect/>
          </a:stretch>
        </p:blipFill>
        <p:spPr>
          <a:xfrm flipH="false" flipV="false" rot="0">
            <a:off x="1345889" y="2870886"/>
            <a:ext cx="7400090" cy="4469687"/>
          </a:xfrm>
          <a:prstGeom prst="rect">
            <a:avLst/>
          </a:prstGeom>
        </p:spPr>
      </p:pic>
      <p:pic>
        <p:nvPicPr>
          <p:cNvPr name="Picture 9" id="9"/>
          <p:cNvPicPr>
            <a:picLocks noChangeAspect="true"/>
          </p:cNvPicPr>
          <p:nvPr/>
        </p:nvPicPr>
        <p:blipFill>
          <a:blip r:embed="rId3"/>
          <a:srcRect l="0" t="0" r="0" b="0"/>
          <a:stretch>
            <a:fillRect/>
          </a:stretch>
        </p:blipFill>
        <p:spPr>
          <a:xfrm flipH="false" flipV="false" rot="0">
            <a:off x="10359779" y="2870886"/>
            <a:ext cx="6698623" cy="4545228"/>
          </a:xfrm>
          <a:prstGeom prst="rect">
            <a:avLst/>
          </a:prstGeom>
        </p:spPr>
      </p:pic>
      <p:grpSp>
        <p:nvGrpSpPr>
          <p:cNvPr name="Group 10" id="10"/>
          <p:cNvGrpSpPr/>
          <p:nvPr/>
        </p:nvGrpSpPr>
        <p:grpSpPr>
          <a:xfrm rot="0">
            <a:off x="10655490" y="7970325"/>
            <a:ext cx="6107200" cy="1156995"/>
            <a:chOff x="0" y="0"/>
            <a:chExt cx="8142934" cy="1542660"/>
          </a:xfrm>
        </p:grpSpPr>
        <p:sp>
          <p:nvSpPr>
            <p:cNvPr name="TextBox 11" id="11"/>
            <p:cNvSpPr txBox="true"/>
            <p:nvPr/>
          </p:nvSpPr>
          <p:spPr>
            <a:xfrm rot="0">
              <a:off x="0" y="-85725"/>
              <a:ext cx="8142934" cy="655487"/>
            </a:xfrm>
            <a:prstGeom prst="rect">
              <a:avLst/>
            </a:prstGeom>
          </p:spPr>
          <p:txBody>
            <a:bodyPr anchor="t" rtlCol="false" tIns="0" lIns="0" bIns="0" rIns="0">
              <a:spAutoFit/>
            </a:bodyPr>
            <a:lstStyle/>
            <a:p>
              <a:pPr algn="ctr">
                <a:lnSpc>
                  <a:spcPts val="4205"/>
                </a:lnSpc>
              </a:pPr>
              <a:r>
                <a:rPr lang="en-US" sz="2803" spc="308">
                  <a:solidFill>
                    <a:srgbClr val="90BEAB"/>
                  </a:solidFill>
                  <a:latin typeface="Montserrat Classic"/>
                </a:rPr>
                <a:t>IRIS SEPAL WIDTH</a:t>
              </a:r>
            </a:p>
          </p:txBody>
        </p:sp>
        <p:sp>
          <p:nvSpPr>
            <p:cNvPr name="TextBox 12" id="12"/>
            <p:cNvSpPr txBox="true"/>
            <p:nvPr/>
          </p:nvSpPr>
          <p:spPr>
            <a:xfrm rot="0">
              <a:off x="0" y="1051512"/>
              <a:ext cx="8142934" cy="491148"/>
            </a:xfrm>
            <a:prstGeom prst="rect">
              <a:avLst/>
            </a:prstGeom>
          </p:spPr>
          <p:txBody>
            <a:bodyPr anchor="t" rtlCol="false" tIns="0" lIns="0" bIns="0" rIns="0">
              <a:spAutoFit/>
            </a:bodyPr>
            <a:lstStyle/>
            <a:p>
              <a:pPr algn="ctr">
                <a:lnSpc>
                  <a:spcPts val="3285"/>
                </a:lnSpc>
              </a:pPr>
              <a:r>
                <a:rPr lang="en-US" sz="2190" spc="21">
                  <a:solidFill>
                    <a:srgbClr val="90BEAB"/>
                  </a:solidFill>
                  <a:latin typeface="Montserrat Light"/>
                </a:rPr>
                <a:t>Repartition by species</a:t>
              </a:r>
            </a:p>
          </p:txBody>
        </p:sp>
      </p:grpSp>
      <p:grpSp>
        <p:nvGrpSpPr>
          <p:cNvPr name="Group 13" id="13"/>
          <p:cNvGrpSpPr/>
          <p:nvPr/>
        </p:nvGrpSpPr>
        <p:grpSpPr>
          <a:xfrm rot="0">
            <a:off x="1506814" y="7970325"/>
            <a:ext cx="6953174" cy="1146364"/>
            <a:chOff x="0" y="0"/>
            <a:chExt cx="9270898" cy="1528486"/>
          </a:xfrm>
        </p:grpSpPr>
        <p:sp>
          <p:nvSpPr>
            <p:cNvPr name="TextBox 14" id="14"/>
            <p:cNvSpPr txBox="true"/>
            <p:nvPr/>
          </p:nvSpPr>
          <p:spPr>
            <a:xfrm rot="0">
              <a:off x="0" y="-85725"/>
              <a:ext cx="9270898" cy="650252"/>
            </a:xfrm>
            <a:prstGeom prst="rect">
              <a:avLst/>
            </a:prstGeom>
          </p:spPr>
          <p:txBody>
            <a:bodyPr anchor="t" rtlCol="false" tIns="0" lIns="0" bIns="0" rIns="0">
              <a:spAutoFit/>
            </a:bodyPr>
            <a:lstStyle/>
            <a:p>
              <a:pPr algn="ctr">
                <a:lnSpc>
                  <a:spcPts val="4167"/>
                </a:lnSpc>
              </a:pPr>
              <a:r>
                <a:rPr lang="en-US" sz="2778" spc="305">
                  <a:solidFill>
                    <a:srgbClr val="F8F8F3"/>
                  </a:solidFill>
                  <a:latin typeface="Montserrat Classic"/>
                </a:rPr>
                <a:t>IRIS SEPAL LENGHT</a:t>
              </a:r>
            </a:p>
          </p:txBody>
        </p:sp>
        <p:sp>
          <p:nvSpPr>
            <p:cNvPr name="TextBox 15" id="15"/>
            <p:cNvSpPr txBox="true"/>
            <p:nvPr/>
          </p:nvSpPr>
          <p:spPr>
            <a:xfrm rot="0">
              <a:off x="0" y="1041325"/>
              <a:ext cx="9270898" cy="487160"/>
            </a:xfrm>
            <a:prstGeom prst="rect">
              <a:avLst/>
            </a:prstGeom>
          </p:spPr>
          <p:txBody>
            <a:bodyPr anchor="t" rtlCol="false" tIns="0" lIns="0" bIns="0" rIns="0">
              <a:spAutoFit/>
            </a:bodyPr>
            <a:lstStyle/>
            <a:p>
              <a:pPr algn="ctr">
                <a:lnSpc>
                  <a:spcPts val="3255"/>
                </a:lnSpc>
              </a:pPr>
              <a:r>
                <a:rPr lang="en-US" sz="2170" spc="21">
                  <a:solidFill>
                    <a:srgbClr val="F8F8F3"/>
                  </a:solidFill>
                  <a:latin typeface="Montserrat Light"/>
                </a:rPr>
                <a:t>Repartition by species</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8F3"/>
        </a:solidFill>
      </p:bgPr>
    </p:bg>
    <p:spTree>
      <p:nvGrpSpPr>
        <p:cNvPr id="1" name=""/>
        <p:cNvGrpSpPr/>
        <p:nvPr/>
      </p:nvGrpSpPr>
      <p:grpSpPr>
        <a:xfrm>
          <a:off x="0" y="0"/>
          <a:ext cx="0" cy="0"/>
          <a:chOff x="0" y="0"/>
          <a:chExt cx="0" cy="0"/>
        </a:xfrm>
      </p:grpSpPr>
      <p:grpSp>
        <p:nvGrpSpPr>
          <p:cNvPr name="Group 2" id="2"/>
          <p:cNvGrpSpPr/>
          <p:nvPr/>
        </p:nvGrpSpPr>
        <p:grpSpPr>
          <a:xfrm rot="0">
            <a:off x="-1415225" y="293964"/>
            <a:ext cx="22087326" cy="1868421"/>
            <a:chOff x="0" y="0"/>
            <a:chExt cx="29449768" cy="2491228"/>
          </a:xfrm>
        </p:grpSpPr>
        <p:sp>
          <p:nvSpPr>
            <p:cNvPr name="AutoShape 3" id="3"/>
            <p:cNvSpPr/>
            <p:nvPr/>
          </p:nvSpPr>
          <p:spPr>
            <a:xfrm rot="0">
              <a:off x="0" y="0"/>
              <a:ext cx="29449768" cy="2491228"/>
            </a:xfrm>
            <a:prstGeom prst="rect">
              <a:avLst/>
            </a:prstGeom>
            <a:solidFill>
              <a:srgbClr val="90BEAB">
                <a:alpha val="19607"/>
              </a:srgbClr>
            </a:solidFill>
          </p:spPr>
        </p:sp>
        <p:sp>
          <p:nvSpPr>
            <p:cNvPr name="TextBox 4" id="4"/>
            <p:cNvSpPr txBox="true"/>
            <p:nvPr/>
          </p:nvSpPr>
          <p:spPr>
            <a:xfrm rot="0">
              <a:off x="2152422" y="715643"/>
              <a:ext cx="24205816" cy="1012317"/>
            </a:xfrm>
            <a:prstGeom prst="rect">
              <a:avLst/>
            </a:prstGeom>
          </p:spPr>
          <p:txBody>
            <a:bodyPr anchor="t" rtlCol="false" tIns="0" lIns="0" bIns="0" rIns="0">
              <a:spAutoFit/>
            </a:bodyPr>
            <a:lstStyle/>
            <a:p>
              <a:pPr algn="ctr">
                <a:lnSpc>
                  <a:spcPts val="6288"/>
                </a:lnSpc>
              </a:pPr>
              <a:r>
                <a:rPr lang="en-US" sz="4800" spc="139">
                  <a:solidFill>
                    <a:srgbClr val="90BEAB"/>
                  </a:solidFill>
                  <a:latin typeface="Montserrat Classic"/>
                </a:rPr>
                <a:t>CRITERIA FOR PETAL</a:t>
              </a:r>
            </a:p>
          </p:txBody>
        </p:sp>
      </p:grpSp>
      <p:sp>
        <p:nvSpPr>
          <p:cNvPr name="AutoShape 5" id="5"/>
          <p:cNvSpPr/>
          <p:nvPr/>
        </p:nvSpPr>
        <p:spPr>
          <a:xfrm rot="0">
            <a:off x="1028700" y="7714055"/>
            <a:ext cx="7798111" cy="2136793"/>
          </a:xfrm>
          <a:prstGeom prst="rect">
            <a:avLst/>
          </a:prstGeom>
          <a:solidFill>
            <a:srgbClr val="90BEAB"/>
          </a:solidFill>
        </p:spPr>
      </p:sp>
      <p:grpSp>
        <p:nvGrpSpPr>
          <p:cNvPr name="Group 6" id="6"/>
          <p:cNvGrpSpPr/>
          <p:nvPr/>
        </p:nvGrpSpPr>
        <p:grpSpPr>
          <a:xfrm rot="0">
            <a:off x="9945066" y="7649710"/>
            <a:ext cx="7314234" cy="2201139"/>
            <a:chOff x="0" y="0"/>
            <a:chExt cx="30604815" cy="9210185"/>
          </a:xfrm>
        </p:grpSpPr>
        <p:sp>
          <p:nvSpPr>
            <p:cNvPr name="Freeform 7" id="7"/>
            <p:cNvSpPr/>
            <p:nvPr/>
          </p:nvSpPr>
          <p:spPr>
            <a:xfrm>
              <a:off x="0" y="0"/>
              <a:ext cx="30604814" cy="9210184"/>
            </a:xfrm>
            <a:custGeom>
              <a:avLst/>
              <a:gdLst/>
              <a:ahLst/>
              <a:cxnLst/>
              <a:rect r="r" b="b" t="t" l="l"/>
              <a:pathLst>
                <a:path h="9210184" w="30604814">
                  <a:moveTo>
                    <a:pt x="0" y="0"/>
                  </a:moveTo>
                  <a:lnTo>
                    <a:pt x="0" y="9210184"/>
                  </a:lnTo>
                  <a:lnTo>
                    <a:pt x="30604814" y="9210184"/>
                  </a:lnTo>
                  <a:lnTo>
                    <a:pt x="30604814" y="0"/>
                  </a:lnTo>
                  <a:lnTo>
                    <a:pt x="0" y="0"/>
                  </a:lnTo>
                  <a:close/>
                  <a:moveTo>
                    <a:pt x="30543853" y="9149224"/>
                  </a:moveTo>
                  <a:lnTo>
                    <a:pt x="59690" y="9149224"/>
                  </a:lnTo>
                  <a:lnTo>
                    <a:pt x="59690" y="59690"/>
                  </a:lnTo>
                  <a:lnTo>
                    <a:pt x="30543853" y="59690"/>
                  </a:lnTo>
                  <a:lnTo>
                    <a:pt x="30543853" y="9149224"/>
                  </a:lnTo>
                  <a:close/>
                </a:path>
              </a:pathLst>
            </a:custGeom>
            <a:solidFill>
              <a:srgbClr val="90BEAB"/>
            </a:solidFill>
          </p:spPr>
        </p:sp>
      </p:grpSp>
      <p:pic>
        <p:nvPicPr>
          <p:cNvPr name="Picture 8" id="8"/>
          <p:cNvPicPr>
            <a:picLocks noChangeAspect="true"/>
          </p:cNvPicPr>
          <p:nvPr/>
        </p:nvPicPr>
        <p:blipFill>
          <a:blip r:embed="rId3"/>
          <a:srcRect l="0" t="0" r="0" b="0"/>
          <a:stretch>
            <a:fillRect/>
          </a:stretch>
        </p:blipFill>
        <p:spPr>
          <a:xfrm flipH="false" flipV="false" rot="0">
            <a:off x="1045738" y="2684145"/>
            <a:ext cx="7781072" cy="4647871"/>
          </a:xfrm>
          <a:prstGeom prst="rect">
            <a:avLst/>
          </a:prstGeom>
        </p:spPr>
      </p:pic>
      <p:pic>
        <p:nvPicPr>
          <p:cNvPr name="Picture 9" id="9"/>
          <p:cNvPicPr>
            <a:picLocks noChangeAspect="true"/>
          </p:cNvPicPr>
          <p:nvPr/>
        </p:nvPicPr>
        <p:blipFill>
          <a:blip r:embed="rId4"/>
          <a:srcRect l="0" t="0" r="0" b="0"/>
          <a:stretch>
            <a:fillRect/>
          </a:stretch>
        </p:blipFill>
        <p:spPr>
          <a:xfrm flipH="false" flipV="false" rot="0">
            <a:off x="9945066" y="2684145"/>
            <a:ext cx="7314234" cy="4507326"/>
          </a:xfrm>
          <a:prstGeom prst="rect">
            <a:avLst/>
          </a:prstGeom>
        </p:spPr>
      </p:pic>
      <p:grpSp>
        <p:nvGrpSpPr>
          <p:cNvPr name="Group 10" id="10"/>
          <p:cNvGrpSpPr/>
          <p:nvPr/>
        </p:nvGrpSpPr>
        <p:grpSpPr>
          <a:xfrm rot="0">
            <a:off x="10655490" y="7970325"/>
            <a:ext cx="6107200" cy="1156995"/>
            <a:chOff x="0" y="0"/>
            <a:chExt cx="8142934" cy="1542660"/>
          </a:xfrm>
        </p:grpSpPr>
        <p:sp>
          <p:nvSpPr>
            <p:cNvPr name="TextBox 11" id="11"/>
            <p:cNvSpPr txBox="true"/>
            <p:nvPr/>
          </p:nvSpPr>
          <p:spPr>
            <a:xfrm rot="0">
              <a:off x="0" y="-85725"/>
              <a:ext cx="8142934" cy="655487"/>
            </a:xfrm>
            <a:prstGeom prst="rect">
              <a:avLst/>
            </a:prstGeom>
          </p:spPr>
          <p:txBody>
            <a:bodyPr anchor="t" rtlCol="false" tIns="0" lIns="0" bIns="0" rIns="0">
              <a:spAutoFit/>
            </a:bodyPr>
            <a:lstStyle/>
            <a:p>
              <a:pPr algn="ctr">
                <a:lnSpc>
                  <a:spcPts val="4205"/>
                </a:lnSpc>
              </a:pPr>
              <a:r>
                <a:rPr lang="en-US" sz="2803" spc="308">
                  <a:solidFill>
                    <a:srgbClr val="90BEAB"/>
                  </a:solidFill>
                  <a:latin typeface="Montserrat Classic"/>
                </a:rPr>
                <a:t>IRIS PETAL WIDTH</a:t>
              </a:r>
            </a:p>
          </p:txBody>
        </p:sp>
        <p:sp>
          <p:nvSpPr>
            <p:cNvPr name="TextBox 12" id="12"/>
            <p:cNvSpPr txBox="true"/>
            <p:nvPr/>
          </p:nvSpPr>
          <p:spPr>
            <a:xfrm rot="0">
              <a:off x="0" y="1051512"/>
              <a:ext cx="8142934" cy="491148"/>
            </a:xfrm>
            <a:prstGeom prst="rect">
              <a:avLst/>
            </a:prstGeom>
          </p:spPr>
          <p:txBody>
            <a:bodyPr anchor="t" rtlCol="false" tIns="0" lIns="0" bIns="0" rIns="0">
              <a:spAutoFit/>
            </a:bodyPr>
            <a:lstStyle/>
            <a:p>
              <a:pPr algn="ctr">
                <a:lnSpc>
                  <a:spcPts val="3285"/>
                </a:lnSpc>
              </a:pPr>
              <a:r>
                <a:rPr lang="en-US" sz="2190" spc="21">
                  <a:solidFill>
                    <a:srgbClr val="90BEAB"/>
                  </a:solidFill>
                  <a:latin typeface="Montserrat Light"/>
                </a:rPr>
                <a:t>Repartition by species</a:t>
              </a:r>
            </a:p>
          </p:txBody>
        </p:sp>
      </p:grpSp>
      <p:grpSp>
        <p:nvGrpSpPr>
          <p:cNvPr name="Group 13" id="13"/>
          <p:cNvGrpSpPr/>
          <p:nvPr/>
        </p:nvGrpSpPr>
        <p:grpSpPr>
          <a:xfrm rot="0">
            <a:off x="1451168" y="7980956"/>
            <a:ext cx="6953174" cy="1146364"/>
            <a:chOff x="0" y="0"/>
            <a:chExt cx="9270898" cy="1528486"/>
          </a:xfrm>
        </p:grpSpPr>
        <p:sp>
          <p:nvSpPr>
            <p:cNvPr name="TextBox 14" id="14"/>
            <p:cNvSpPr txBox="true"/>
            <p:nvPr/>
          </p:nvSpPr>
          <p:spPr>
            <a:xfrm rot="0">
              <a:off x="0" y="-85725"/>
              <a:ext cx="9270898" cy="650252"/>
            </a:xfrm>
            <a:prstGeom prst="rect">
              <a:avLst/>
            </a:prstGeom>
          </p:spPr>
          <p:txBody>
            <a:bodyPr anchor="t" rtlCol="false" tIns="0" lIns="0" bIns="0" rIns="0">
              <a:spAutoFit/>
            </a:bodyPr>
            <a:lstStyle/>
            <a:p>
              <a:pPr algn="ctr">
                <a:lnSpc>
                  <a:spcPts val="4167"/>
                </a:lnSpc>
              </a:pPr>
              <a:r>
                <a:rPr lang="en-US" sz="2778" spc="305">
                  <a:solidFill>
                    <a:srgbClr val="F8F8F3"/>
                  </a:solidFill>
                  <a:latin typeface="Montserrat Classic"/>
                </a:rPr>
                <a:t>IRIS PETAL LENGHT</a:t>
              </a:r>
            </a:p>
          </p:txBody>
        </p:sp>
        <p:sp>
          <p:nvSpPr>
            <p:cNvPr name="TextBox 15" id="15"/>
            <p:cNvSpPr txBox="true"/>
            <p:nvPr/>
          </p:nvSpPr>
          <p:spPr>
            <a:xfrm rot="0">
              <a:off x="0" y="1041325"/>
              <a:ext cx="9270898" cy="487160"/>
            </a:xfrm>
            <a:prstGeom prst="rect">
              <a:avLst/>
            </a:prstGeom>
          </p:spPr>
          <p:txBody>
            <a:bodyPr anchor="t" rtlCol="false" tIns="0" lIns="0" bIns="0" rIns="0">
              <a:spAutoFit/>
            </a:bodyPr>
            <a:lstStyle/>
            <a:p>
              <a:pPr algn="ctr">
                <a:lnSpc>
                  <a:spcPts val="3255"/>
                </a:lnSpc>
              </a:pPr>
              <a:r>
                <a:rPr lang="en-US" sz="2170" spc="21">
                  <a:solidFill>
                    <a:srgbClr val="F8F8F3"/>
                  </a:solidFill>
                  <a:latin typeface="Montserrat Light"/>
                </a:rPr>
                <a:t>Repartition by species</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90BEAB"/>
        </a:solidFill>
      </p:bgPr>
    </p:bg>
    <p:spTree>
      <p:nvGrpSpPr>
        <p:cNvPr id="1" name=""/>
        <p:cNvGrpSpPr/>
        <p:nvPr/>
      </p:nvGrpSpPr>
      <p:grpSpPr>
        <a:xfrm>
          <a:off x="0" y="0"/>
          <a:ext cx="0" cy="0"/>
          <a:chOff x="0" y="0"/>
          <a:chExt cx="0" cy="0"/>
        </a:xfrm>
      </p:grpSpPr>
      <p:grpSp>
        <p:nvGrpSpPr>
          <p:cNvPr name="Group 2" id="2"/>
          <p:cNvGrpSpPr/>
          <p:nvPr/>
        </p:nvGrpSpPr>
        <p:grpSpPr>
          <a:xfrm rot="0">
            <a:off x="10353540" y="-637395"/>
            <a:ext cx="7934460" cy="5675340"/>
            <a:chOff x="0" y="0"/>
            <a:chExt cx="10579280" cy="7567120"/>
          </a:xfrm>
        </p:grpSpPr>
        <p:grpSp>
          <p:nvGrpSpPr>
            <p:cNvPr name="Group 3" id="3"/>
            <p:cNvGrpSpPr/>
            <p:nvPr/>
          </p:nvGrpSpPr>
          <p:grpSpPr>
            <a:xfrm rot="0">
              <a:off x="0" y="0"/>
              <a:ext cx="10579280" cy="7567120"/>
              <a:chOff x="0" y="0"/>
              <a:chExt cx="16230522" cy="11609325"/>
            </a:xfrm>
          </p:grpSpPr>
          <p:sp>
            <p:nvSpPr>
              <p:cNvPr name="Freeform 4" id="4"/>
              <p:cNvSpPr/>
              <p:nvPr/>
            </p:nvSpPr>
            <p:spPr>
              <a:xfrm>
                <a:off x="0" y="0"/>
                <a:ext cx="16230522" cy="11609325"/>
              </a:xfrm>
              <a:custGeom>
                <a:avLst/>
                <a:gdLst/>
                <a:ahLst/>
                <a:cxnLst/>
                <a:rect r="r" b="b" t="t" l="l"/>
                <a:pathLst>
                  <a:path h="11609325" w="16230522">
                    <a:moveTo>
                      <a:pt x="0" y="0"/>
                    </a:moveTo>
                    <a:lnTo>
                      <a:pt x="0" y="11609325"/>
                    </a:lnTo>
                    <a:lnTo>
                      <a:pt x="16230522" y="11609325"/>
                    </a:lnTo>
                    <a:lnTo>
                      <a:pt x="16230522" y="0"/>
                    </a:lnTo>
                    <a:lnTo>
                      <a:pt x="0" y="0"/>
                    </a:lnTo>
                    <a:close/>
                    <a:moveTo>
                      <a:pt x="16169562" y="11548365"/>
                    </a:moveTo>
                    <a:lnTo>
                      <a:pt x="59690" y="11548365"/>
                    </a:lnTo>
                    <a:lnTo>
                      <a:pt x="59690" y="59690"/>
                    </a:lnTo>
                    <a:lnTo>
                      <a:pt x="16169562" y="59690"/>
                    </a:lnTo>
                    <a:lnTo>
                      <a:pt x="16169562" y="11548365"/>
                    </a:lnTo>
                    <a:close/>
                  </a:path>
                </a:pathLst>
              </a:custGeom>
              <a:solidFill>
                <a:srgbClr val="F8F8F3"/>
              </a:solidFill>
            </p:spPr>
          </p:sp>
        </p:grpSp>
        <p:sp>
          <p:nvSpPr>
            <p:cNvPr name="TextBox 5" id="5"/>
            <p:cNvSpPr txBox="true"/>
            <p:nvPr/>
          </p:nvSpPr>
          <p:spPr>
            <a:xfrm rot="0">
              <a:off x="1181093" y="1463792"/>
              <a:ext cx="7754535" cy="4772025"/>
            </a:xfrm>
            <a:prstGeom prst="rect">
              <a:avLst/>
            </a:prstGeom>
          </p:spPr>
          <p:txBody>
            <a:bodyPr anchor="t" rtlCol="false" tIns="0" lIns="0" bIns="0" rIns="0">
              <a:spAutoFit/>
            </a:bodyPr>
            <a:lstStyle/>
            <a:p>
              <a:pPr>
                <a:lnSpc>
                  <a:spcPts val="9450"/>
                </a:lnSpc>
              </a:pPr>
              <a:r>
                <a:rPr lang="en-US" sz="7500" spc="67">
                  <a:solidFill>
                    <a:srgbClr val="F8F8F3"/>
                  </a:solidFill>
                  <a:latin typeface="Montserrat Classic Bold"/>
                </a:rPr>
                <a:t>Link between criteria</a:t>
              </a:r>
            </a:p>
          </p:txBody>
        </p:sp>
      </p:grpSp>
      <p:sp>
        <p:nvSpPr>
          <p:cNvPr name="AutoShape 6" id="6"/>
          <p:cNvSpPr/>
          <p:nvPr/>
        </p:nvSpPr>
        <p:spPr>
          <a:xfrm rot="0">
            <a:off x="0" y="-119032"/>
            <a:ext cx="9174171" cy="10525065"/>
          </a:xfrm>
          <a:prstGeom prst="rect">
            <a:avLst/>
          </a:prstGeom>
          <a:solidFill>
            <a:srgbClr val="F8F8F3"/>
          </a:solidFill>
        </p:spPr>
      </p:sp>
      <p:pic>
        <p:nvPicPr>
          <p:cNvPr name="Picture 7" id="7"/>
          <p:cNvPicPr>
            <a:picLocks noChangeAspect="true"/>
          </p:cNvPicPr>
          <p:nvPr/>
        </p:nvPicPr>
        <p:blipFill>
          <a:blip r:embed="rId2"/>
          <a:srcRect l="0" t="0" r="0" b="0"/>
          <a:stretch>
            <a:fillRect/>
          </a:stretch>
        </p:blipFill>
        <p:spPr>
          <a:xfrm flipH="false" flipV="false" rot="0">
            <a:off x="709678" y="1603581"/>
            <a:ext cx="7754815" cy="8229600"/>
          </a:xfrm>
          <a:prstGeom prst="rect">
            <a:avLst/>
          </a:prstGeom>
        </p:spPr>
      </p:pic>
      <p:sp>
        <p:nvSpPr>
          <p:cNvPr name="TextBox 8" id="8"/>
          <p:cNvSpPr txBox="true"/>
          <p:nvPr/>
        </p:nvSpPr>
        <p:spPr>
          <a:xfrm rot="0">
            <a:off x="10092887" y="5604081"/>
            <a:ext cx="7841739" cy="3654219"/>
          </a:xfrm>
          <a:prstGeom prst="rect">
            <a:avLst/>
          </a:prstGeom>
        </p:spPr>
        <p:txBody>
          <a:bodyPr anchor="t" rtlCol="false" tIns="0" lIns="0" bIns="0" rIns="0">
            <a:spAutoFit/>
          </a:bodyPr>
          <a:lstStyle/>
          <a:p>
            <a:pPr>
              <a:lnSpc>
                <a:spcPts val="5806"/>
              </a:lnSpc>
            </a:pPr>
            <a:r>
              <a:rPr lang="en-US" sz="3871" spc="38">
                <a:solidFill>
                  <a:srgbClr val="F8F8F3"/>
                </a:solidFill>
                <a:latin typeface="Montserrat Light"/>
              </a:rPr>
              <a:t>Regression linear allows us to find correlation between only two criteria.</a:t>
            </a:r>
          </a:p>
          <a:p>
            <a:pPr>
              <a:lnSpc>
                <a:spcPts val="5806"/>
              </a:lnSpc>
            </a:pPr>
            <a:r>
              <a:rPr lang="en-US" sz="3871" spc="38">
                <a:solidFill>
                  <a:srgbClr val="F8F8F3"/>
                </a:solidFill>
                <a:latin typeface="Montserrat Light"/>
              </a:rPr>
              <a:t>We better find clustering than linear correlation</a:t>
            </a:r>
          </a:p>
        </p:txBody>
      </p:sp>
      <p:sp>
        <p:nvSpPr>
          <p:cNvPr name="TextBox 9" id="9"/>
          <p:cNvSpPr txBox="true"/>
          <p:nvPr/>
        </p:nvSpPr>
        <p:spPr>
          <a:xfrm rot="0">
            <a:off x="709678" y="172665"/>
            <a:ext cx="7977225" cy="1246602"/>
          </a:xfrm>
          <a:prstGeom prst="rect">
            <a:avLst/>
          </a:prstGeom>
        </p:spPr>
        <p:txBody>
          <a:bodyPr anchor="t" rtlCol="false" tIns="0" lIns="0" bIns="0" rIns="0">
            <a:spAutoFit/>
          </a:bodyPr>
          <a:lstStyle/>
          <a:p>
            <a:pPr>
              <a:lnSpc>
                <a:spcPts val="4935"/>
              </a:lnSpc>
            </a:pPr>
            <a:r>
              <a:rPr lang="en-US" sz="4112" spc="304">
                <a:solidFill>
                  <a:srgbClr val="90BEAB"/>
                </a:solidFill>
                <a:latin typeface="Montserrat Classic Bold"/>
              </a:rPr>
              <a:t>Iris Sepal lenght according to Petal Lenght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90BEAB"/>
        </a:solidFill>
      </p:bgPr>
    </p:bg>
    <p:spTree>
      <p:nvGrpSpPr>
        <p:cNvPr id="1" name=""/>
        <p:cNvGrpSpPr/>
        <p:nvPr/>
      </p:nvGrpSpPr>
      <p:grpSpPr>
        <a:xfrm>
          <a:off x="0" y="0"/>
          <a:ext cx="0" cy="0"/>
          <a:chOff x="0" y="0"/>
          <a:chExt cx="0" cy="0"/>
        </a:xfrm>
      </p:grpSpPr>
      <p:sp>
        <p:nvSpPr>
          <p:cNvPr name="AutoShape 2" id="2"/>
          <p:cNvSpPr/>
          <p:nvPr/>
        </p:nvSpPr>
        <p:spPr>
          <a:xfrm rot="0">
            <a:off x="11063671" y="-161541"/>
            <a:ext cx="7224329" cy="10610082"/>
          </a:xfrm>
          <a:prstGeom prst="rect">
            <a:avLst/>
          </a:prstGeom>
          <a:solidFill>
            <a:srgbClr val="F8F8F3"/>
          </a:solidFill>
        </p:spPr>
      </p:sp>
      <p:pic>
        <p:nvPicPr>
          <p:cNvPr name="Picture 3" id="3"/>
          <p:cNvPicPr>
            <a:picLocks noChangeAspect="true"/>
          </p:cNvPicPr>
          <p:nvPr/>
        </p:nvPicPr>
        <p:blipFill>
          <a:blip r:embed="rId2"/>
          <a:srcRect l="0" t="0" r="0" b="0"/>
          <a:stretch>
            <a:fillRect/>
          </a:stretch>
        </p:blipFill>
        <p:spPr>
          <a:xfrm flipH="false" flipV="false" rot="0">
            <a:off x="1883592" y="1909285"/>
            <a:ext cx="7612778" cy="8004432"/>
          </a:xfrm>
          <a:prstGeom prst="rect">
            <a:avLst/>
          </a:prstGeom>
        </p:spPr>
      </p:pic>
      <p:grpSp>
        <p:nvGrpSpPr>
          <p:cNvPr name="Group 4" id="4"/>
          <p:cNvGrpSpPr/>
          <p:nvPr/>
        </p:nvGrpSpPr>
        <p:grpSpPr>
          <a:xfrm rot="0">
            <a:off x="11279453" y="1288586"/>
            <a:ext cx="6755403" cy="4345876"/>
            <a:chOff x="0" y="0"/>
            <a:chExt cx="9007203" cy="5794502"/>
          </a:xfrm>
        </p:grpSpPr>
        <p:sp>
          <p:nvSpPr>
            <p:cNvPr name="TextBox 5" id="5"/>
            <p:cNvSpPr txBox="true"/>
            <p:nvPr/>
          </p:nvSpPr>
          <p:spPr>
            <a:xfrm rot="0">
              <a:off x="0" y="-9525"/>
              <a:ext cx="9007203" cy="1039061"/>
            </a:xfrm>
            <a:prstGeom prst="rect">
              <a:avLst/>
            </a:prstGeom>
          </p:spPr>
          <p:txBody>
            <a:bodyPr anchor="t" rtlCol="false" tIns="0" lIns="0" bIns="0" rIns="0">
              <a:spAutoFit/>
            </a:bodyPr>
            <a:lstStyle/>
            <a:p>
              <a:pPr algn="just">
                <a:lnSpc>
                  <a:spcPts val="6161"/>
                </a:lnSpc>
              </a:pPr>
              <a:r>
                <a:rPr lang="en-US" sz="5134" spc="379">
                  <a:solidFill>
                    <a:srgbClr val="90BEAB"/>
                  </a:solidFill>
                  <a:latin typeface="Montserrat Classic Bold"/>
                </a:rPr>
                <a:t>3D identification </a:t>
              </a:r>
            </a:p>
          </p:txBody>
        </p:sp>
        <p:sp>
          <p:nvSpPr>
            <p:cNvPr name="TextBox 6" id="6"/>
            <p:cNvSpPr txBox="true"/>
            <p:nvPr/>
          </p:nvSpPr>
          <p:spPr>
            <a:xfrm rot="0">
              <a:off x="0" y="1777489"/>
              <a:ext cx="9007203" cy="4017013"/>
            </a:xfrm>
            <a:prstGeom prst="rect">
              <a:avLst/>
            </a:prstGeom>
          </p:spPr>
          <p:txBody>
            <a:bodyPr anchor="t" rtlCol="false" tIns="0" lIns="0" bIns="0" rIns="0">
              <a:spAutoFit/>
            </a:bodyPr>
            <a:lstStyle/>
            <a:p>
              <a:pPr marL="669199" indent="-334599" lvl="1">
                <a:lnSpc>
                  <a:spcPts val="6079"/>
                </a:lnSpc>
                <a:buFont typeface="Arial"/>
                <a:buChar char="•"/>
              </a:pPr>
              <a:r>
                <a:rPr lang="en-US" sz="4053" spc="40">
                  <a:solidFill>
                    <a:srgbClr val="90BEAB"/>
                  </a:solidFill>
                  <a:latin typeface="Montserrat Light"/>
                </a:rPr>
                <a:t>Link between those tree criteria that allows us to clearly identify the tree species </a:t>
              </a:r>
            </a:p>
          </p:txBody>
        </p:sp>
      </p:grpSp>
      <p:sp>
        <p:nvSpPr>
          <p:cNvPr name="TextBox 7" id="7"/>
          <p:cNvSpPr txBox="true"/>
          <p:nvPr/>
        </p:nvSpPr>
        <p:spPr>
          <a:xfrm rot="0">
            <a:off x="572758" y="457200"/>
            <a:ext cx="10234445" cy="1143000"/>
          </a:xfrm>
          <a:prstGeom prst="rect">
            <a:avLst/>
          </a:prstGeom>
        </p:spPr>
        <p:txBody>
          <a:bodyPr anchor="t" rtlCol="false" tIns="0" lIns="0" bIns="0" rIns="0">
            <a:spAutoFit/>
          </a:bodyPr>
          <a:lstStyle/>
          <a:p>
            <a:pPr>
              <a:lnSpc>
                <a:spcPts val="4560"/>
              </a:lnSpc>
            </a:pPr>
            <a:r>
              <a:rPr lang="en-US" sz="3800" spc="281">
                <a:solidFill>
                  <a:srgbClr val="F8F8F3"/>
                </a:solidFill>
                <a:latin typeface="Montserrat Classic Bold"/>
              </a:rPr>
              <a:t>3D plot of link between Sepal lenght and width and Petal lenght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3"/>
        </a:solidFill>
      </p:bgPr>
    </p:bg>
    <p:spTree>
      <p:nvGrpSpPr>
        <p:cNvPr id="1" name=""/>
        <p:cNvGrpSpPr/>
        <p:nvPr/>
      </p:nvGrpSpPr>
      <p:grpSpPr>
        <a:xfrm>
          <a:off x="0" y="0"/>
          <a:ext cx="0" cy="0"/>
          <a:chOff x="0" y="0"/>
          <a:chExt cx="0" cy="0"/>
        </a:xfrm>
      </p:grpSpPr>
      <p:grpSp>
        <p:nvGrpSpPr>
          <p:cNvPr name="Group 2" id="2"/>
          <p:cNvGrpSpPr/>
          <p:nvPr/>
        </p:nvGrpSpPr>
        <p:grpSpPr>
          <a:xfrm rot="0">
            <a:off x="2709987" y="115960"/>
            <a:ext cx="13321869" cy="1981675"/>
            <a:chOff x="0" y="0"/>
            <a:chExt cx="17762492" cy="2642233"/>
          </a:xfrm>
        </p:grpSpPr>
        <p:grpSp>
          <p:nvGrpSpPr>
            <p:cNvPr name="Group 3" id="3"/>
            <p:cNvGrpSpPr/>
            <p:nvPr/>
          </p:nvGrpSpPr>
          <p:grpSpPr>
            <a:xfrm rot="0">
              <a:off x="0" y="0"/>
              <a:ext cx="17762492" cy="2642233"/>
              <a:chOff x="0" y="0"/>
              <a:chExt cx="33200887" cy="4938749"/>
            </a:xfrm>
          </p:grpSpPr>
          <p:sp>
            <p:nvSpPr>
              <p:cNvPr name="Freeform 4" id="4"/>
              <p:cNvSpPr/>
              <p:nvPr/>
            </p:nvSpPr>
            <p:spPr>
              <a:xfrm>
                <a:off x="0" y="0"/>
                <a:ext cx="33200888" cy="4938749"/>
              </a:xfrm>
              <a:custGeom>
                <a:avLst/>
                <a:gdLst/>
                <a:ahLst/>
                <a:cxnLst/>
                <a:rect r="r" b="b" t="t" l="l"/>
                <a:pathLst>
                  <a:path h="4938749" w="33200888">
                    <a:moveTo>
                      <a:pt x="0" y="0"/>
                    </a:moveTo>
                    <a:lnTo>
                      <a:pt x="0" y="4938749"/>
                    </a:lnTo>
                    <a:lnTo>
                      <a:pt x="33200888" y="4938749"/>
                    </a:lnTo>
                    <a:lnTo>
                      <a:pt x="33200888" y="0"/>
                    </a:lnTo>
                    <a:lnTo>
                      <a:pt x="0" y="0"/>
                    </a:lnTo>
                    <a:close/>
                    <a:moveTo>
                      <a:pt x="33139928" y="4877789"/>
                    </a:moveTo>
                    <a:lnTo>
                      <a:pt x="59690" y="4877789"/>
                    </a:lnTo>
                    <a:lnTo>
                      <a:pt x="59690" y="59690"/>
                    </a:lnTo>
                    <a:lnTo>
                      <a:pt x="33139928" y="59690"/>
                    </a:lnTo>
                    <a:lnTo>
                      <a:pt x="33139928" y="4877789"/>
                    </a:lnTo>
                    <a:close/>
                  </a:path>
                </a:pathLst>
              </a:custGeom>
              <a:solidFill>
                <a:srgbClr val="90BEAB"/>
              </a:solidFill>
            </p:spPr>
          </p:sp>
        </p:grpSp>
        <p:sp>
          <p:nvSpPr>
            <p:cNvPr name="TextBox 5" id="5"/>
            <p:cNvSpPr txBox="true"/>
            <p:nvPr/>
          </p:nvSpPr>
          <p:spPr>
            <a:xfrm rot="0">
              <a:off x="695765" y="771875"/>
              <a:ext cx="16370963" cy="1060383"/>
            </a:xfrm>
            <a:prstGeom prst="rect">
              <a:avLst/>
            </a:prstGeom>
          </p:spPr>
          <p:txBody>
            <a:bodyPr anchor="t" rtlCol="false" tIns="0" lIns="0" bIns="0" rIns="0">
              <a:spAutoFit/>
            </a:bodyPr>
            <a:lstStyle/>
            <a:p>
              <a:pPr algn="ctr">
                <a:lnSpc>
                  <a:spcPts val="6373"/>
                </a:lnSpc>
              </a:pPr>
              <a:r>
                <a:rPr lang="en-US" sz="5057" spc="45">
                  <a:solidFill>
                    <a:srgbClr val="90BEAB"/>
                  </a:solidFill>
                  <a:latin typeface="Montserrat Classic Bold"/>
                </a:rPr>
                <a:t>How to predict iris species</a:t>
              </a:r>
            </a:p>
          </p:txBody>
        </p:sp>
      </p:grpSp>
      <p:pic>
        <p:nvPicPr>
          <p:cNvPr name="Picture 6" id="6"/>
          <p:cNvPicPr>
            <a:picLocks noChangeAspect="true"/>
          </p:cNvPicPr>
          <p:nvPr/>
        </p:nvPicPr>
        <p:blipFill>
          <a:blip r:embed="rId2"/>
          <a:srcRect l="0" t="0" r="0" b="0"/>
          <a:stretch>
            <a:fillRect/>
          </a:stretch>
        </p:blipFill>
        <p:spPr>
          <a:xfrm flipH="false" flipV="false" rot="0">
            <a:off x="743736" y="3924747"/>
            <a:ext cx="12706035" cy="1874661"/>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0">
            <a:off x="743736" y="7687494"/>
            <a:ext cx="16230600" cy="1865130"/>
          </a:xfrm>
          <a:prstGeom prst="rect">
            <a:avLst/>
          </a:prstGeom>
        </p:spPr>
      </p:pic>
      <p:sp>
        <p:nvSpPr>
          <p:cNvPr name="TextBox 8" id="8"/>
          <p:cNvSpPr txBox="true"/>
          <p:nvPr/>
        </p:nvSpPr>
        <p:spPr>
          <a:xfrm rot="0">
            <a:off x="7168304" y="1554710"/>
            <a:ext cx="3951392" cy="542925"/>
          </a:xfrm>
          <a:prstGeom prst="rect">
            <a:avLst/>
          </a:prstGeom>
        </p:spPr>
        <p:txBody>
          <a:bodyPr anchor="t" rtlCol="false" tIns="0" lIns="0" bIns="0" rIns="0">
            <a:spAutoFit/>
          </a:bodyPr>
          <a:lstStyle/>
          <a:p>
            <a:pPr algn="ctr">
              <a:lnSpc>
                <a:spcPts val="4500"/>
              </a:lnSpc>
            </a:pPr>
            <a:r>
              <a:rPr lang="en-US" sz="3000" spc="30">
                <a:solidFill>
                  <a:srgbClr val="90BEAB"/>
                </a:solidFill>
                <a:latin typeface="Montserrat Light"/>
              </a:rPr>
              <a:t>Example</a:t>
            </a:r>
          </a:p>
        </p:txBody>
      </p:sp>
      <p:sp>
        <p:nvSpPr>
          <p:cNvPr name="TextBox 9" id="9"/>
          <p:cNvSpPr txBox="true"/>
          <p:nvPr/>
        </p:nvSpPr>
        <p:spPr>
          <a:xfrm rot="0">
            <a:off x="743736" y="2394950"/>
            <a:ext cx="11978622" cy="1335051"/>
          </a:xfrm>
          <a:prstGeom prst="rect">
            <a:avLst/>
          </a:prstGeom>
        </p:spPr>
        <p:txBody>
          <a:bodyPr anchor="t" rtlCol="false" tIns="0" lIns="0" bIns="0" rIns="0">
            <a:spAutoFit/>
          </a:bodyPr>
          <a:lstStyle/>
          <a:p>
            <a:pPr>
              <a:lnSpc>
                <a:spcPts val="5400"/>
              </a:lnSpc>
            </a:pPr>
            <a:r>
              <a:rPr lang="en-US" sz="3600" spc="36">
                <a:solidFill>
                  <a:srgbClr val="90BEAB"/>
                </a:solidFill>
                <a:latin typeface="Montserrat Light"/>
              </a:rPr>
              <a:t>Create a new dataset with an add row at the end with an unknown species </a:t>
            </a:r>
          </a:p>
        </p:txBody>
      </p:sp>
      <p:sp>
        <p:nvSpPr>
          <p:cNvPr name="TextBox 10" id="10"/>
          <p:cNvSpPr txBox="true"/>
          <p:nvPr/>
        </p:nvSpPr>
        <p:spPr>
          <a:xfrm rot="0">
            <a:off x="743736" y="5976520"/>
            <a:ext cx="11978622" cy="1335051"/>
          </a:xfrm>
          <a:prstGeom prst="rect">
            <a:avLst/>
          </a:prstGeom>
        </p:spPr>
        <p:txBody>
          <a:bodyPr anchor="t" rtlCol="false" tIns="0" lIns="0" bIns="0" rIns="0">
            <a:spAutoFit/>
          </a:bodyPr>
          <a:lstStyle/>
          <a:p>
            <a:pPr>
              <a:lnSpc>
                <a:spcPts val="5400"/>
              </a:lnSpc>
            </a:pPr>
            <a:r>
              <a:rPr lang="en-US" sz="3600" spc="36">
                <a:solidFill>
                  <a:srgbClr val="90BEAB"/>
                </a:solidFill>
                <a:latin typeface="Montserrat Light"/>
              </a:rPr>
              <a:t>Plot the correlation but with a special color for the unknown species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90BEAB"/>
        </a:solidFill>
      </p:bgPr>
    </p:bg>
    <p:spTree>
      <p:nvGrpSpPr>
        <p:cNvPr id="1" name=""/>
        <p:cNvGrpSpPr/>
        <p:nvPr/>
      </p:nvGrpSpPr>
      <p:grpSpPr>
        <a:xfrm>
          <a:off x="0" y="0"/>
          <a:ext cx="0" cy="0"/>
          <a:chOff x="0" y="0"/>
          <a:chExt cx="0" cy="0"/>
        </a:xfrm>
      </p:grpSpPr>
      <p:sp>
        <p:nvSpPr>
          <p:cNvPr name="AutoShape 2" id="2"/>
          <p:cNvSpPr/>
          <p:nvPr/>
        </p:nvSpPr>
        <p:spPr>
          <a:xfrm rot="0">
            <a:off x="11063671" y="-161541"/>
            <a:ext cx="7224329" cy="10610082"/>
          </a:xfrm>
          <a:prstGeom prst="rect">
            <a:avLst/>
          </a:prstGeom>
          <a:solidFill>
            <a:srgbClr val="F8F8F3"/>
          </a:solidFill>
        </p:spPr>
      </p:sp>
      <p:pic>
        <p:nvPicPr>
          <p:cNvPr name="Picture 3" id="3"/>
          <p:cNvPicPr>
            <a:picLocks noChangeAspect="true"/>
          </p:cNvPicPr>
          <p:nvPr/>
        </p:nvPicPr>
        <p:blipFill>
          <a:blip r:embed="rId2"/>
          <a:srcRect l="0" t="0" r="0" b="0"/>
          <a:stretch>
            <a:fillRect/>
          </a:stretch>
        </p:blipFill>
        <p:spPr>
          <a:xfrm flipH="false" flipV="false" rot="0">
            <a:off x="1237669" y="1772436"/>
            <a:ext cx="8346609" cy="8229600"/>
          </a:xfrm>
          <a:prstGeom prst="rect">
            <a:avLst/>
          </a:prstGeom>
        </p:spPr>
      </p:pic>
      <p:grpSp>
        <p:nvGrpSpPr>
          <p:cNvPr name="Group 4" id="4"/>
          <p:cNvGrpSpPr/>
          <p:nvPr/>
        </p:nvGrpSpPr>
        <p:grpSpPr>
          <a:xfrm rot="0">
            <a:off x="11332826" y="457200"/>
            <a:ext cx="6686018" cy="9290799"/>
            <a:chOff x="0" y="0"/>
            <a:chExt cx="8914691" cy="12387733"/>
          </a:xfrm>
        </p:grpSpPr>
        <p:sp>
          <p:nvSpPr>
            <p:cNvPr name="TextBox 5" id="5"/>
            <p:cNvSpPr txBox="true"/>
            <p:nvPr/>
          </p:nvSpPr>
          <p:spPr>
            <a:xfrm rot="0">
              <a:off x="0" y="0"/>
              <a:ext cx="8914691" cy="2130625"/>
            </a:xfrm>
            <a:prstGeom prst="rect">
              <a:avLst/>
            </a:prstGeom>
          </p:spPr>
          <p:txBody>
            <a:bodyPr anchor="t" rtlCol="false" tIns="0" lIns="0" bIns="0" rIns="0">
              <a:spAutoFit/>
            </a:bodyPr>
            <a:lstStyle/>
            <a:p>
              <a:pPr algn="just">
                <a:lnSpc>
                  <a:spcPts val="6375"/>
                </a:lnSpc>
              </a:pPr>
              <a:r>
                <a:rPr lang="en-US" sz="5312" spc="393">
                  <a:solidFill>
                    <a:srgbClr val="90BEAB"/>
                  </a:solidFill>
                  <a:latin typeface="Montserrat Classic Bold"/>
                </a:rPr>
                <a:t>3D identification </a:t>
              </a:r>
            </a:p>
          </p:txBody>
        </p:sp>
        <p:sp>
          <p:nvSpPr>
            <p:cNvPr name="TextBox 6" id="6"/>
            <p:cNvSpPr txBox="true"/>
            <p:nvPr/>
          </p:nvSpPr>
          <p:spPr>
            <a:xfrm rot="0">
              <a:off x="0" y="2898685"/>
              <a:ext cx="8914691" cy="9489048"/>
            </a:xfrm>
            <a:prstGeom prst="rect">
              <a:avLst/>
            </a:prstGeom>
          </p:spPr>
          <p:txBody>
            <a:bodyPr anchor="t" rtlCol="false" tIns="0" lIns="0" bIns="0" rIns="0">
              <a:spAutoFit/>
            </a:bodyPr>
            <a:lstStyle/>
            <a:p>
              <a:pPr marL="692453" indent="-346226" lvl="1">
                <a:lnSpc>
                  <a:spcPts val="6291"/>
                </a:lnSpc>
                <a:buFont typeface="Arial"/>
                <a:buChar char="•"/>
              </a:pPr>
              <a:r>
                <a:rPr lang="en-US" sz="4194" spc="41">
                  <a:solidFill>
                    <a:srgbClr val="90BEAB"/>
                  </a:solidFill>
                  <a:latin typeface="Montserrat Light"/>
                </a:rPr>
                <a:t>we can identify at which cluster it seems to be a part of (Versicolor)</a:t>
              </a:r>
            </a:p>
            <a:p>
              <a:pPr>
                <a:lnSpc>
                  <a:spcPts val="6291"/>
                </a:lnSpc>
              </a:pPr>
            </a:p>
            <a:p>
              <a:pPr marL="692453" indent="-346226" lvl="1">
                <a:lnSpc>
                  <a:spcPts val="6291"/>
                </a:lnSpc>
                <a:buFont typeface="Arial"/>
                <a:buChar char="•"/>
              </a:pPr>
              <a:r>
                <a:rPr lang="en-US" sz="4194" spc="41">
                  <a:solidFill>
                    <a:srgbClr val="90BEAB"/>
                  </a:solidFill>
                  <a:latin typeface="Montserrat Light"/>
                </a:rPr>
                <a:t>We can use the last criterion non use in our 3D model to confirm our theory</a:t>
              </a:r>
            </a:p>
          </p:txBody>
        </p:sp>
      </p:grpSp>
      <p:sp>
        <p:nvSpPr>
          <p:cNvPr name="TextBox 7" id="7"/>
          <p:cNvSpPr txBox="true"/>
          <p:nvPr/>
        </p:nvSpPr>
        <p:spPr>
          <a:xfrm rot="0">
            <a:off x="572758" y="457200"/>
            <a:ext cx="10234445" cy="571500"/>
          </a:xfrm>
          <a:prstGeom prst="rect">
            <a:avLst/>
          </a:prstGeom>
        </p:spPr>
        <p:txBody>
          <a:bodyPr anchor="t" rtlCol="false" tIns="0" lIns="0" bIns="0" rIns="0">
            <a:spAutoFit/>
          </a:bodyPr>
          <a:lstStyle/>
          <a:p>
            <a:pPr>
              <a:lnSpc>
                <a:spcPts val="4560"/>
              </a:lnSpc>
            </a:pPr>
            <a:r>
              <a:rPr lang="en-US" sz="3800" spc="281">
                <a:solidFill>
                  <a:srgbClr val="F8F8F3"/>
                </a:solidFill>
                <a:latin typeface="Montserrat Classic Bold"/>
              </a:rPr>
              <a:t>3D plot with unknown point in red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DADuF_hlmhc</dc:identifier>
  <dcterms:modified xsi:type="dcterms:W3CDTF">2011-08-01T06:04:30Z</dcterms:modified>
  <cp:revision>1</cp:revision>
  <dc:title>EFREI 2019-2020</dc:title>
</cp:coreProperties>
</file>

<file path=docProps/thumbnail.jpeg>
</file>